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7" autoAdjust="0"/>
    <p:restoredTop sz="94660"/>
  </p:normalViewPr>
  <p:slideViewPr>
    <p:cSldViewPr>
      <p:cViewPr>
        <p:scale>
          <a:sx n="114" d="100"/>
          <a:sy n="114" d="100"/>
        </p:scale>
        <p:origin x="-852"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5CDB5B-23A3-4B45-880D-E0265DFD87A3}" type="datetimeFigureOut">
              <a:rPr lang="en-US" smtClean="0"/>
              <a:pPr/>
              <a:t>5/9/2013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0D4583-93CF-41FF-B698-94EE2678A7A8}" type="slidenum">
              <a:rPr lang="en-US" smtClean="0"/>
              <a:pPr/>
              <a:t>‹#›</a:t>
            </a:fld>
            <a:endParaRPr lang="en-US"/>
          </a:p>
        </p:txBody>
      </p:sp>
    </p:spTree>
    <p:extLst>
      <p:ext uri="{BB962C8B-B14F-4D97-AF65-F5344CB8AC3E}">
        <p14:creationId xmlns:p14="http://schemas.microsoft.com/office/powerpoint/2010/main" val="2311611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8454E-B851-4B09-8CA0-93096502089C}" type="slidenum">
              <a:rPr lang="en-US"/>
              <a:pPr/>
              <a:t>1</a:t>
            </a:fld>
            <a:endParaRPr lang="en-US"/>
          </a:p>
        </p:txBody>
      </p:sp>
      <p:sp>
        <p:nvSpPr>
          <p:cNvPr id="282626" name="Rectangle 2"/>
          <p:cNvSpPr>
            <a:spLocks noGrp="1" noRot="1" noChangeAspect="1" noChangeArrowheads="1" noTextEdit="1"/>
          </p:cNvSpPr>
          <p:nvPr>
            <p:ph type="sldImg"/>
          </p:nvPr>
        </p:nvSpPr>
        <p:spPr>
          <a:xfrm>
            <a:off x="1106488" y="674688"/>
            <a:ext cx="4572000" cy="3430587"/>
          </a:xfrm>
          <a:ln/>
        </p:spPr>
      </p:sp>
      <p:sp>
        <p:nvSpPr>
          <p:cNvPr id="282627" name="Rectangle 3"/>
          <p:cNvSpPr>
            <a:spLocks noGrp="1" noChangeArrowheads="1"/>
          </p:cNvSpPr>
          <p:nvPr>
            <p:ph type="body" idx="1"/>
          </p:nvPr>
        </p:nvSpPr>
        <p:spPr>
          <a:xfrm>
            <a:off x="381000" y="4344645"/>
            <a:ext cx="6172200" cy="4113273"/>
          </a:xfrm>
        </p:spPr>
        <p:txBody>
          <a:bodyPr/>
          <a:lstStyle/>
          <a:p>
            <a:endParaRPr lang="en-US" sz="2000" dirty="0">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B57AA-F26F-4FA1-885E-38E48E112220}" type="slidenum">
              <a:rPr lang="en-US"/>
              <a:pPr/>
              <a:t>21</a:t>
            </a:fld>
            <a:endParaRPr lang="en-US"/>
          </a:p>
        </p:txBody>
      </p:sp>
      <p:sp>
        <p:nvSpPr>
          <p:cNvPr id="382978" name="Rectangle 2"/>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382979" name="Rectangle 3"/>
          <p:cNvSpPr>
            <a:spLocks noGrp="1" noChangeArrowheads="1"/>
          </p:cNvSpPr>
          <p:nvPr>
            <p:ph type="body" idx="1"/>
          </p:nvPr>
        </p:nvSpPr>
        <p:spPr bwMode="auto">
          <a:xfrm>
            <a:off x="381000" y="4344646"/>
            <a:ext cx="6172200" cy="4124521"/>
          </a:xfrm>
          <a:prstGeom prst="rect">
            <a:avLst/>
          </a:prstGeom>
          <a:solidFill>
            <a:srgbClr val="FFFFFF"/>
          </a:solidFill>
          <a:ln>
            <a:solidFill>
              <a:srgbClr val="000000"/>
            </a:solidFill>
            <a:miter lim="800000"/>
            <a:headEnd/>
            <a:tailEnd/>
          </a:ln>
        </p:spPr>
        <p:txBody>
          <a:bodyPr/>
          <a:lstStyle/>
          <a:p>
            <a:r>
              <a:rPr lang="en-US" sz="1400" i="1">
                <a:latin typeface="Tahoma" pitchFamily="34" charset="0"/>
              </a:rPr>
              <a:t>Facilitators: You may want to facilitate a discussion around the following topic.</a:t>
            </a:r>
          </a:p>
          <a:p>
            <a:r>
              <a:rPr lang="en-US" sz="1400">
                <a:latin typeface="Tahoma" pitchFamily="34" charset="0"/>
              </a:rPr>
              <a:t>For organizations in existing partnerships, it is critical to understand the successful partnerships manage the relationship and not just the initial deal. If you are in an existing partnership, this might be a good time to stop and conduct a partnership check-up: how well you are doing in the above listed areas?</a:t>
            </a:r>
          </a:p>
          <a:p>
            <a:endParaRPr lang="en-US" sz="1400">
              <a:latin typeface="Tahoma" pitchFamily="34" charset="0"/>
            </a:endParaRPr>
          </a:p>
          <a:p>
            <a:pPr>
              <a:buFontTx/>
              <a:buChar char="•"/>
            </a:pPr>
            <a:r>
              <a:rPr lang="en-US" sz="1400">
                <a:latin typeface="Tahoma" pitchFamily="34" charset="0"/>
              </a:rPr>
              <a:t>Do you have a process for managing volunteers that engages and mobilizes them to achieve both mission of your organization and the shared goals of the project and the partnership? Are volunteers excited about being part of the project? Do volunteers feel valued? </a:t>
            </a:r>
          </a:p>
          <a:p>
            <a:pPr>
              <a:buFontTx/>
              <a:buChar char="•"/>
            </a:pPr>
            <a:r>
              <a:rPr lang="en-US" sz="1400">
                <a:latin typeface="Tahoma" pitchFamily="34" charset="0"/>
              </a:rPr>
              <a:t>Are you following the terms of the agreement? Does the agreement need to be updated?</a:t>
            </a:r>
          </a:p>
          <a:p>
            <a:pPr>
              <a:buFontTx/>
              <a:buChar char="•"/>
            </a:pPr>
            <a:r>
              <a:rPr lang="en-US" sz="1400">
                <a:latin typeface="Tahoma" pitchFamily="34" charset="0"/>
              </a:rPr>
              <a:t>How well do the partner organizations feel they are working together? Do you have a mechanism in place to capture this feedback consistently (i.e. meetings or evaluation forms)?</a:t>
            </a:r>
          </a:p>
          <a:p>
            <a:pPr>
              <a:buFontTx/>
              <a:buChar char="•"/>
            </a:pPr>
            <a:r>
              <a:rPr lang="en-US" sz="1400">
                <a:latin typeface="Tahoma" pitchFamily="34" charset="0"/>
              </a:rPr>
              <a:t>Do you document your success (i.e. newsletter articles, reports, certificates, e-mails)?</a:t>
            </a:r>
          </a:p>
          <a:p>
            <a:pPr>
              <a:buFontTx/>
              <a:buChar char="•"/>
            </a:pPr>
            <a:r>
              <a:rPr lang="en-US" sz="1400">
                <a:latin typeface="Tahoma" pitchFamily="34" charset="0"/>
              </a:rPr>
              <a:t>Do you share your success with all the stakeholders (i.e. internal staff, other partners, funders, the public, policy makers)?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E68ECA-D88D-4DC1-848D-252E98E53701}" type="slidenum">
              <a:rPr lang="en-US"/>
              <a:pPr/>
              <a:t>22</a:t>
            </a:fld>
            <a:endParaRPr lang="en-US"/>
          </a:p>
        </p:txBody>
      </p:sp>
      <p:sp>
        <p:nvSpPr>
          <p:cNvPr id="401410" name="Rectangle 1026"/>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401411" name="Rectangle 1027"/>
          <p:cNvSpPr>
            <a:spLocks noGrp="1" noChangeArrowheads="1"/>
          </p:cNvSpPr>
          <p:nvPr>
            <p:ph type="body" idx="1"/>
          </p:nvPr>
        </p:nvSpPr>
        <p:spPr bwMode="auto">
          <a:xfrm>
            <a:off x="381000" y="4344646"/>
            <a:ext cx="6172200" cy="4124521"/>
          </a:xfrm>
          <a:prstGeom prst="rect">
            <a:avLst/>
          </a:prstGeom>
          <a:solidFill>
            <a:srgbClr val="FFFFFF"/>
          </a:solidFill>
          <a:ln>
            <a:solidFill>
              <a:srgbClr val="000000"/>
            </a:solidFill>
            <a:miter lim="800000"/>
            <a:headEnd/>
            <a:tailEnd/>
          </a:ln>
        </p:spPr>
        <p:txBody>
          <a:bodyPr/>
          <a:lstStyle/>
          <a:p>
            <a:endParaRPr lang="en-US" sz="800">
              <a:latin typeface="Arial" charset="0"/>
            </a:endParaRPr>
          </a:p>
          <a:p>
            <a:endParaRPr lang="en-US" sz="8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36B1C-3BE5-4C95-840F-5A91F783B761}" type="slidenum">
              <a:rPr lang="en-US"/>
              <a:pPr/>
              <a:t>2</a:t>
            </a:fld>
            <a:endParaRPr lang="en-US"/>
          </a:p>
        </p:txBody>
      </p:sp>
      <p:sp>
        <p:nvSpPr>
          <p:cNvPr id="364546" name="Rectangle 2"/>
          <p:cNvSpPr>
            <a:spLocks noGrp="1" noRot="1" noChangeAspect="1" noChangeArrowheads="1" noTextEdit="1"/>
          </p:cNvSpPr>
          <p:nvPr>
            <p:ph type="sldImg"/>
          </p:nvPr>
        </p:nvSpPr>
        <p:spPr bwMode="auto">
          <a:xfrm>
            <a:off x="1144588" y="688975"/>
            <a:ext cx="4570412" cy="3429000"/>
          </a:xfrm>
          <a:prstGeom prst="rect">
            <a:avLst/>
          </a:prstGeom>
          <a:solidFill>
            <a:srgbClr val="FFFFFF"/>
          </a:solidFill>
          <a:ln>
            <a:solidFill>
              <a:srgbClr val="000000"/>
            </a:solidFill>
            <a:miter lim="800000"/>
            <a:headEnd/>
            <a:tailEnd/>
          </a:ln>
        </p:spPr>
      </p:sp>
      <p:sp>
        <p:nvSpPr>
          <p:cNvPr id="364547" name="Rectangle 3"/>
          <p:cNvSpPr>
            <a:spLocks noGrp="1" noChangeArrowheads="1"/>
          </p:cNvSpPr>
          <p:nvPr>
            <p:ph type="body" idx="1"/>
          </p:nvPr>
        </p:nvSpPr>
        <p:spPr bwMode="auto">
          <a:xfrm>
            <a:off x="457200" y="4272343"/>
            <a:ext cx="6019800" cy="4185576"/>
          </a:xfrm>
          <a:prstGeom prst="rect">
            <a:avLst/>
          </a:prstGeom>
          <a:solidFill>
            <a:srgbClr val="FFFFFF"/>
          </a:solidFill>
          <a:ln>
            <a:solidFill>
              <a:srgbClr val="000000"/>
            </a:solidFill>
            <a:miter lim="800000"/>
            <a:headEnd/>
            <a:tailEnd/>
          </a:ln>
        </p:spPr>
        <p:txBody>
          <a:bodyPr/>
          <a:lstStyle/>
          <a:p>
            <a:endParaRPr lang="en-US" sz="1000" dirty="0">
              <a:latin typeface="Arial" charset="0"/>
              <a:cs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DACAA-8185-458A-A5A5-3373C53E11BF}" type="slidenum">
              <a:rPr lang="en-US"/>
              <a:pPr/>
              <a:t>3</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xfrm>
            <a:off x="381000" y="4344646"/>
            <a:ext cx="6172200" cy="4124521"/>
          </a:xfrm>
        </p:spPr>
        <p:txBody>
          <a:bodyPr/>
          <a:lstStyle/>
          <a:p>
            <a:endParaRPr lang="en-US" sz="1400" dirty="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94E6AE-72A5-4FF6-B59D-98DD406DA375}" type="slidenum">
              <a:rPr lang="en-US"/>
              <a:pPr/>
              <a:t>4</a:t>
            </a:fld>
            <a:endParaRPr lang="en-US"/>
          </a:p>
        </p:txBody>
      </p:sp>
      <p:sp>
        <p:nvSpPr>
          <p:cNvPr id="406530" name="Rectangle 2"/>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406531" name="Rectangle 3"/>
          <p:cNvSpPr>
            <a:spLocks noGrp="1" noChangeArrowheads="1"/>
          </p:cNvSpPr>
          <p:nvPr>
            <p:ph type="body" idx="1"/>
          </p:nvPr>
        </p:nvSpPr>
        <p:spPr bwMode="auto">
          <a:xfrm>
            <a:off x="381000" y="4344646"/>
            <a:ext cx="6172200" cy="4124521"/>
          </a:xfrm>
          <a:prstGeom prst="rect">
            <a:avLst/>
          </a:prstGeom>
          <a:solidFill>
            <a:srgbClr val="FFFFFF"/>
          </a:solidFill>
          <a:ln>
            <a:solidFill>
              <a:srgbClr val="000000"/>
            </a:solidFill>
            <a:miter lim="800000"/>
            <a:headEnd/>
            <a:tailEnd/>
          </a:ln>
        </p:spPr>
        <p:txBody>
          <a:bodyPr/>
          <a:lstStyle/>
          <a:p>
            <a:r>
              <a:rPr lang="en-US" sz="800" i="1" dirty="0">
                <a:latin typeface="Arial" charset="0"/>
              </a:rPr>
              <a:t>Facilitator: Below are some activities and information to support this slide.</a:t>
            </a:r>
          </a:p>
          <a:p>
            <a:endParaRPr lang="en-US" sz="800" i="1" dirty="0">
              <a:latin typeface="Arial" charset="0"/>
            </a:endParaRPr>
          </a:p>
          <a:p>
            <a:r>
              <a:rPr lang="en-US" sz="800" dirty="0">
                <a:latin typeface="Arial" charset="0"/>
              </a:rPr>
              <a:t>Partnerships… the good, the bad, the ugly. We’ve seen them in all configurations.  The activity we’re about to do will help us identify successful practices for forming partnerships and conducting work through partnerships.</a:t>
            </a:r>
          </a:p>
          <a:p>
            <a:endParaRPr lang="en-US" sz="800" dirty="0">
              <a:latin typeface="Arial" charset="0"/>
            </a:endParaRPr>
          </a:p>
          <a:p>
            <a:r>
              <a:rPr lang="en-US" sz="800" b="1" dirty="0">
                <a:latin typeface="Arial" charset="0"/>
              </a:rPr>
              <a:t>Stage 1:</a:t>
            </a:r>
          </a:p>
          <a:p>
            <a:r>
              <a:rPr lang="en-US" sz="800" dirty="0">
                <a:latin typeface="Arial" charset="0"/>
              </a:rPr>
              <a:t>[Facilitator will put brainstormed ideas on flip chart.] </a:t>
            </a:r>
          </a:p>
          <a:p>
            <a:r>
              <a:rPr lang="en-US" sz="800" dirty="0">
                <a:latin typeface="Arial" charset="0"/>
              </a:rPr>
              <a:t>In general terms, first (for 30 seconds) how do you know you’ve been in a successful partnership. What are the signs that a partnership has been successful?</a:t>
            </a:r>
          </a:p>
          <a:p>
            <a:r>
              <a:rPr lang="en-US" sz="800" dirty="0">
                <a:latin typeface="Arial" charset="0"/>
              </a:rPr>
              <a:t>[Potential answers: The stated mission was completed; we raised the money we said we would; we helped more people..]</a:t>
            </a:r>
          </a:p>
          <a:p>
            <a:endParaRPr lang="en-US" sz="800" dirty="0">
              <a:latin typeface="Arial" charset="0"/>
            </a:endParaRPr>
          </a:p>
          <a:p>
            <a:r>
              <a:rPr lang="en-US" sz="800" dirty="0">
                <a:latin typeface="Arial" charset="0"/>
              </a:rPr>
              <a:t>As we look at this, based on your experience and knowledge of successful partnerships: list the characteristics that made those partnerships successful. We are just going to brainstorm; there are no restrictions. Just to clarify: we’re not asking what the partnership did, but what was it about the partnership or collaboration or working with another organization that worked… what were the contributing factors to the success or failure of these partnerships?</a:t>
            </a:r>
          </a:p>
          <a:p>
            <a:endParaRPr lang="en-US" sz="800" dirty="0">
              <a:latin typeface="Arial" charset="0"/>
            </a:endParaRPr>
          </a:p>
          <a:p>
            <a:r>
              <a:rPr lang="en-US" sz="800" dirty="0">
                <a:latin typeface="Arial" charset="0"/>
              </a:rPr>
              <a:t>Remember these are partnerships that include volunteers…</a:t>
            </a:r>
          </a:p>
          <a:p>
            <a:endParaRPr lang="en-US" sz="800" dirty="0">
              <a:latin typeface="Arial" charset="0"/>
            </a:endParaRPr>
          </a:p>
          <a:p>
            <a:r>
              <a:rPr lang="en-US" sz="800" b="1" dirty="0">
                <a:latin typeface="Arial" charset="0"/>
              </a:rPr>
              <a:t>Stage 2: </a:t>
            </a:r>
          </a:p>
          <a:p>
            <a:r>
              <a:rPr lang="en-US" sz="800" dirty="0">
                <a:latin typeface="Arial" charset="0"/>
              </a:rPr>
              <a:t>Let’s look at this last list. We see that some characteristics are about the relationships we build with partners and some are about the actual work we do together. </a:t>
            </a:r>
          </a:p>
          <a:p>
            <a:r>
              <a:rPr lang="en-US" sz="800" dirty="0">
                <a:latin typeface="Arial" charset="0"/>
              </a:rPr>
              <a:t>Ask “which characteristics address relationships?  (Write an R beside these characteristics)</a:t>
            </a:r>
          </a:p>
          <a:p>
            <a:r>
              <a:rPr lang="en-US" sz="800" dirty="0">
                <a:latin typeface="Arial" charset="0"/>
              </a:rPr>
              <a:t>Ask “which characteristics address the actual work?  (Write a W beside these characteristics)</a:t>
            </a:r>
          </a:p>
          <a:p>
            <a:endParaRPr lang="en-US" sz="800" dirty="0">
              <a:latin typeface="Arial" charset="0"/>
            </a:endParaRPr>
          </a:p>
          <a:p>
            <a:r>
              <a:rPr lang="en-US" sz="800" dirty="0">
                <a:latin typeface="Arial" charset="0"/>
              </a:rPr>
              <a:t>[Facilitate and draw conclusion from the patterns… ]</a:t>
            </a:r>
          </a:p>
          <a:p>
            <a:endParaRPr lang="en-US" sz="800" dirty="0">
              <a:latin typeface="Arial" charset="0"/>
            </a:endParaRPr>
          </a:p>
          <a:p>
            <a:r>
              <a:rPr lang="en-US" sz="800" dirty="0">
                <a:latin typeface="Arial" charset="0"/>
              </a:rPr>
              <a:t>As you start a new partnership or enhance an ongoing partnership, consider the time spent on fostering relationships compared to planning the work tasks.  We need to continually think about skills, knowledge, and training that would help partners balance the relationship skills, as well as the work planning skills.</a:t>
            </a:r>
          </a:p>
          <a:p>
            <a:endParaRPr lang="en-US" sz="800" dirty="0">
              <a:latin typeface="Arial" charset="0"/>
            </a:endParaRPr>
          </a:p>
          <a:p>
            <a:r>
              <a:rPr lang="en-US" sz="800" dirty="0">
                <a:latin typeface="Arial" charset="0"/>
              </a:rPr>
              <a:t>It’s also important to note that it takes paying attention to both the work and relationships aspects of partnerships to make a successful partnership. It is also necessary to have a clear objective for the partnership. This helps you strategically select partners for the project.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6F8F50-7761-4C2D-B7C7-2ABD25BD959B}" type="slidenum">
              <a:rPr lang="en-US"/>
              <a:pPr/>
              <a:t>7</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r>
              <a:rPr lang="en-US" sz="900" i="1" dirty="0">
                <a:latin typeface="Arial" charset="0"/>
              </a:rPr>
              <a:t>Facilitator: You may want to discuss these elements.</a:t>
            </a:r>
          </a:p>
          <a:p>
            <a:r>
              <a:rPr lang="en-US" sz="900" dirty="0">
                <a:latin typeface="Arial" charset="0"/>
              </a:rPr>
              <a:t>Let’s take a moment to frame our discussion about developing successful partnerships that engage volunteers. Often, these partnerships cross sectors and engage us in relationships with partners from all three sectors (business, nonprofit, and government). One thing we’ve learned is that all three sectors need to develop a mutual understanding of one another and their respective agenda, cultures and operating practices in order to develop effective partnerships.</a:t>
            </a:r>
          </a:p>
          <a:p>
            <a:endParaRPr lang="en-US" sz="900" dirty="0">
              <a:latin typeface="Arial" charset="0"/>
            </a:endParaRPr>
          </a:p>
          <a:p>
            <a:r>
              <a:rPr lang="en-US" sz="900" dirty="0">
                <a:latin typeface="Arial" charset="0"/>
              </a:rPr>
              <a:t>Acknowledging these differences can help you better understand the motivations of different sectors to be a part of a partnership. Stage one in developing any partnership is recognizing your needs and then recognizing their needs.</a:t>
            </a:r>
          </a:p>
          <a:p>
            <a:endParaRPr lang="en-US" sz="900"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1283F6-A720-422A-950E-B80EB8ECAF3A}" type="slidenum">
              <a:rPr lang="en-US"/>
              <a:pPr/>
              <a:t>8</a:t>
            </a:fld>
            <a:endParaRPr lang="en-US"/>
          </a:p>
        </p:txBody>
      </p:sp>
      <p:sp>
        <p:nvSpPr>
          <p:cNvPr id="380930" name="Rectangle 2"/>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380931" name="Rectangle 3"/>
          <p:cNvSpPr>
            <a:spLocks noGrp="1" noChangeArrowheads="1"/>
          </p:cNvSpPr>
          <p:nvPr>
            <p:ph type="body" idx="1"/>
          </p:nvPr>
        </p:nvSpPr>
        <p:spPr bwMode="auto">
          <a:xfrm>
            <a:off x="381000" y="4344646"/>
            <a:ext cx="6172200" cy="4124521"/>
          </a:xfrm>
          <a:prstGeom prst="rect">
            <a:avLst/>
          </a:prstGeom>
          <a:solidFill>
            <a:srgbClr val="FFFFFF"/>
          </a:solidFill>
          <a:ln>
            <a:solidFill>
              <a:srgbClr val="000000"/>
            </a:solidFill>
            <a:miter lim="800000"/>
            <a:headEnd/>
            <a:tailEnd/>
          </a:ln>
        </p:spPr>
        <p:txBody>
          <a:bodyPr/>
          <a:lstStyle/>
          <a:p>
            <a:r>
              <a:rPr lang="en-US" sz="800" i="1">
                <a:latin typeface="Arial" charset="0"/>
              </a:rPr>
              <a:t>Facilitator: You may want to discuss these elements.</a:t>
            </a:r>
          </a:p>
          <a:p>
            <a:r>
              <a:rPr lang="en-US" sz="800">
                <a:latin typeface="Arial" charset="0"/>
              </a:rPr>
              <a:t>Research indicates that cross-sector partnering is distinctive from other types of partnering because the participants in any such alliance are more likely to have noticeably different styles of:  language or jargon, measures of success, performance measures, pace, decision-making styles, competition, organizational cultures…</a:t>
            </a:r>
          </a:p>
          <a:p>
            <a:r>
              <a:rPr lang="en-US" sz="800">
                <a:latin typeface="Arial" charset="0"/>
              </a:rPr>
              <a:t>And I’m sure you can think of many more.  </a:t>
            </a:r>
          </a:p>
          <a:p>
            <a:endParaRPr lang="en-US" sz="800">
              <a:latin typeface="Arial" charset="0"/>
            </a:endParaRPr>
          </a:p>
          <a:p>
            <a:r>
              <a:rPr lang="en-US" sz="800">
                <a:latin typeface="Arial" charset="0"/>
              </a:rPr>
              <a:t>As you think about what you bring to a partnership in terms of strengths, it is also important to consider what you bring in terms of other characteristics as well. </a:t>
            </a:r>
          </a:p>
          <a:p>
            <a:endParaRPr lang="en-US" sz="800">
              <a:latin typeface="Arial" charset="0"/>
            </a:endParaRPr>
          </a:p>
          <a:p>
            <a:r>
              <a:rPr lang="en-US" sz="800">
                <a:latin typeface="Arial" charset="0"/>
              </a:rPr>
              <a:t>Two examples:</a:t>
            </a:r>
          </a:p>
          <a:p>
            <a:r>
              <a:rPr lang="en-US" sz="800">
                <a:latin typeface="Arial" charset="0"/>
              </a:rPr>
              <a:t>1: Measuring Success</a:t>
            </a:r>
          </a:p>
          <a:p>
            <a:r>
              <a:rPr lang="en-US" sz="800">
                <a:latin typeface="Arial" charset="0"/>
              </a:rPr>
              <a:t>When different partners think about measuring success: what might different groups measure? [Potential answers: nonprofits: number of volunteers engaged; business: increased services to employees or families/increased skills building opportunities; government: reduced or status quo expenditure on service delivery]</a:t>
            </a:r>
          </a:p>
          <a:p>
            <a:endParaRPr lang="en-US" sz="800">
              <a:latin typeface="Arial" charset="0"/>
            </a:endParaRPr>
          </a:p>
          <a:p>
            <a:r>
              <a:rPr lang="en-US" sz="800">
                <a:latin typeface="Arial" charset="0"/>
              </a:rPr>
              <a:t>2. Pacing</a:t>
            </a:r>
          </a:p>
          <a:p>
            <a:r>
              <a:rPr lang="en-US" sz="800">
                <a:latin typeface="Arial" charset="0"/>
              </a:rPr>
              <a:t>Nonprofit or government agencies may have more layers of people who have to give approval (i.e. funders, legal departments, staff), while businesses may be able to provide decisions more quickly. This could set up conflicts in pacing if it isn’t acknowledge up front and built into the timeline for the project. </a:t>
            </a:r>
          </a:p>
          <a:p>
            <a:endParaRPr lang="en-US" sz="800">
              <a:latin typeface="Arial" charset="0"/>
            </a:endParaRPr>
          </a:p>
          <a:p>
            <a:r>
              <a:rPr lang="en-US" sz="800">
                <a:latin typeface="Arial" charset="0"/>
              </a:rPr>
              <a:t>[Facilitator ask: What differences have we seen in these areas in partnerships in which we have been engaged? List answers.]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0BCB5C-4BFD-4B24-847B-0E7DD8A69275}" type="slidenum">
              <a:rPr lang="en-US"/>
              <a:pPr/>
              <a:t>11</a:t>
            </a:fld>
            <a:endParaRPr lang="en-US"/>
          </a:p>
        </p:txBody>
      </p:sp>
      <p:sp>
        <p:nvSpPr>
          <p:cNvPr id="391170" name="Rectangle 2"/>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391171" name="Rectangle 3"/>
          <p:cNvSpPr>
            <a:spLocks noGrp="1" noChangeArrowheads="1"/>
          </p:cNvSpPr>
          <p:nvPr>
            <p:ph type="body" idx="1"/>
          </p:nvPr>
        </p:nvSpPr>
        <p:spPr bwMode="auto">
          <a:xfrm>
            <a:off x="381000" y="4344646"/>
            <a:ext cx="6172200" cy="4124521"/>
          </a:xfrm>
          <a:prstGeom prst="rect">
            <a:avLst/>
          </a:prstGeom>
          <a:solidFill>
            <a:srgbClr val="FFFFFF"/>
          </a:solidFill>
          <a:ln>
            <a:solidFill>
              <a:srgbClr val="000000"/>
            </a:solidFill>
            <a:miter lim="800000"/>
            <a:headEnd/>
            <a:tailEnd/>
          </a:ln>
        </p:spPr>
        <p:txBody>
          <a:bodyPr/>
          <a:lstStyle/>
          <a:p>
            <a:endParaRPr lang="en-US" sz="800"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6D6CE2-8D74-4CBC-AB72-54C7B9541AC6}" type="slidenum">
              <a:rPr lang="en-US"/>
              <a:pPr/>
              <a:t>15</a:t>
            </a:fld>
            <a:endParaRPr lang="en-US"/>
          </a:p>
        </p:txBody>
      </p:sp>
      <p:sp>
        <p:nvSpPr>
          <p:cNvPr id="385026" name="Rectangle 1026"/>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385027" name="Rectangle 1027"/>
          <p:cNvSpPr>
            <a:spLocks noGrp="1" noChangeArrowheads="1"/>
          </p:cNvSpPr>
          <p:nvPr>
            <p:ph type="body" idx="1"/>
          </p:nvPr>
        </p:nvSpPr>
        <p:spPr bwMode="auto">
          <a:xfrm>
            <a:off x="381000" y="4344646"/>
            <a:ext cx="6172200" cy="4124521"/>
          </a:xfrm>
          <a:prstGeom prst="rect">
            <a:avLst/>
          </a:prstGeom>
          <a:solidFill>
            <a:srgbClr val="FFFFFF"/>
          </a:solidFill>
          <a:ln>
            <a:solidFill>
              <a:srgbClr val="000000"/>
            </a:solidFill>
            <a:miter lim="800000"/>
            <a:headEnd/>
            <a:tailEnd/>
          </a:ln>
        </p:spPr>
        <p:txBody>
          <a:bodyPr/>
          <a:lstStyle/>
          <a:p>
            <a:r>
              <a:rPr lang="en-US" sz="800" i="1">
                <a:latin typeface="Arial" charset="0"/>
              </a:rPr>
              <a:t>Facilitator: Share the questions below with those in the meeting. </a:t>
            </a:r>
          </a:p>
          <a:p>
            <a:r>
              <a:rPr lang="en-US" sz="800" b="1">
                <a:latin typeface="Arial" charset="0"/>
              </a:rPr>
              <a:t>Understand your own organization:</a:t>
            </a:r>
          </a:p>
          <a:p>
            <a:r>
              <a:rPr lang="en-US" sz="800">
                <a:latin typeface="Arial" charset="0"/>
              </a:rPr>
              <a:t>What do you need/ want?</a:t>
            </a:r>
          </a:p>
          <a:p>
            <a:pPr>
              <a:buFont typeface="Monotype Sorts" pitchFamily="2" charset="2"/>
              <a:buNone/>
            </a:pPr>
            <a:r>
              <a:rPr lang="en-US" sz="800">
                <a:latin typeface="Arial" charset="0"/>
              </a:rPr>
              <a:t>What do you offer?</a:t>
            </a:r>
          </a:p>
          <a:p>
            <a:pPr>
              <a:buFont typeface="Monotype Sorts" pitchFamily="2" charset="2"/>
              <a:buNone/>
            </a:pPr>
            <a:r>
              <a:rPr lang="en-US" sz="800">
                <a:latin typeface="Arial" charset="0"/>
              </a:rPr>
              <a:t>Is your organization ready to partner?</a:t>
            </a:r>
          </a:p>
          <a:p>
            <a:pPr>
              <a:buFont typeface="Monotype Sorts" pitchFamily="2" charset="2"/>
              <a:buNone/>
            </a:pPr>
            <a:endParaRPr lang="en-US" sz="800">
              <a:latin typeface="Arial" charset="0"/>
            </a:endParaRPr>
          </a:p>
          <a:p>
            <a:pPr>
              <a:buFont typeface="Monotype Sorts" pitchFamily="2" charset="2"/>
              <a:buNone/>
            </a:pPr>
            <a:r>
              <a:rPr lang="en-US" sz="800" b="1">
                <a:latin typeface="Arial" charset="0"/>
              </a:rPr>
              <a:t>Understand needs and motivation of the other organization:</a:t>
            </a:r>
          </a:p>
          <a:p>
            <a:pPr>
              <a:buFont typeface="Monotype Sorts" pitchFamily="2" charset="2"/>
              <a:buNone/>
            </a:pPr>
            <a:r>
              <a:rPr lang="en-US" sz="800">
                <a:latin typeface="Arial" charset="0"/>
              </a:rPr>
              <a:t>What do they want?</a:t>
            </a:r>
          </a:p>
          <a:p>
            <a:pPr>
              <a:buFont typeface="Monotype Sorts" pitchFamily="2" charset="2"/>
              <a:buNone/>
            </a:pPr>
            <a:r>
              <a:rPr lang="en-US" sz="800">
                <a:latin typeface="Arial" charset="0"/>
              </a:rPr>
              <a:t>What can they offer?</a:t>
            </a:r>
          </a:p>
          <a:p>
            <a:pPr>
              <a:buFont typeface="Monotype Sorts" pitchFamily="2" charset="2"/>
              <a:buNone/>
            </a:pPr>
            <a:r>
              <a:rPr lang="en-US" sz="800">
                <a:latin typeface="Arial" charset="0"/>
              </a:rPr>
              <a:t>What is your history with them?</a:t>
            </a:r>
          </a:p>
          <a:p>
            <a:pPr>
              <a:buFont typeface="Monotype Sorts" pitchFamily="2" charset="2"/>
              <a:buNone/>
            </a:pPr>
            <a:r>
              <a:rPr lang="en-US" sz="800">
                <a:latin typeface="Arial" charset="0"/>
              </a:rPr>
              <a:t>What opportunities are you bringing?</a:t>
            </a:r>
          </a:p>
          <a:p>
            <a:pPr>
              <a:buFont typeface="Monotype Sorts" pitchFamily="2" charset="2"/>
              <a:buNone/>
            </a:pPr>
            <a:endParaRPr lang="en-US" sz="800">
              <a:latin typeface="Arial" charset="0"/>
            </a:endParaRPr>
          </a:p>
          <a:p>
            <a:pPr>
              <a:buFont typeface="Monotype Sorts" pitchFamily="2" charset="2"/>
              <a:buNone/>
            </a:pPr>
            <a:r>
              <a:rPr lang="en-US" sz="800" b="1">
                <a:latin typeface="Arial" charset="0"/>
              </a:rPr>
              <a:t>Identify common interests:</a:t>
            </a:r>
          </a:p>
          <a:p>
            <a:pPr>
              <a:buFont typeface="Monotype Sorts" pitchFamily="2" charset="2"/>
              <a:buNone/>
            </a:pPr>
            <a:r>
              <a:rPr lang="en-US" sz="800">
                <a:latin typeface="Arial" charset="0"/>
              </a:rPr>
              <a:t>Identify community leaders who can convene others. </a:t>
            </a:r>
          </a:p>
          <a:p>
            <a:pPr>
              <a:buFont typeface="Monotype Sorts" pitchFamily="2" charset="2"/>
              <a:buNone/>
            </a:pPr>
            <a:r>
              <a:rPr lang="en-US" sz="800">
                <a:latin typeface="Arial" charset="0"/>
              </a:rPr>
              <a:t>Articulate issue in terms of needs of community and people.</a:t>
            </a:r>
          </a:p>
          <a:p>
            <a:pPr>
              <a:buFont typeface="Monotype Sorts" pitchFamily="2" charset="2"/>
              <a:buNone/>
            </a:pPr>
            <a:r>
              <a:rPr lang="en-US" sz="800">
                <a:latin typeface="Arial" charset="0"/>
              </a:rPr>
              <a:t>Articulate vision of clearly understood positive outcomes.</a:t>
            </a:r>
          </a:p>
          <a:p>
            <a:pPr>
              <a:buFont typeface="Monotype Sorts" pitchFamily="2" charset="2"/>
              <a:buNone/>
            </a:pPr>
            <a:r>
              <a:rPr lang="en-US" sz="800">
                <a:latin typeface="Arial" charset="0"/>
              </a:rPr>
              <a:t>Consider who else should be ‘at the table’?</a:t>
            </a:r>
          </a:p>
          <a:p>
            <a:pPr>
              <a:buFont typeface="Monotype Sorts" pitchFamily="2" charset="2"/>
              <a:buNone/>
            </a:pPr>
            <a:endParaRPr lang="en-US" sz="800" b="1">
              <a:latin typeface="Arial" charset="0"/>
            </a:endParaRPr>
          </a:p>
          <a:p>
            <a:pPr>
              <a:buFont typeface="Monotype Sorts" pitchFamily="2" charset="2"/>
              <a:buNone/>
            </a:pPr>
            <a:r>
              <a:rPr lang="en-US" sz="800" b="1">
                <a:latin typeface="Arial" charset="0"/>
              </a:rPr>
              <a:t>Plan together, plan early, and put it in writing:</a:t>
            </a:r>
          </a:p>
          <a:p>
            <a:pPr>
              <a:buFont typeface="Monotype Sorts" pitchFamily="2" charset="2"/>
              <a:buNone/>
            </a:pPr>
            <a:r>
              <a:rPr lang="en-US" sz="800">
                <a:latin typeface="Arial" charset="0"/>
              </a:rPr>
              <a:t>Gather information from partners about desired outcome or expected results </a:t>
            </a:r>
          </a:p>
          <a:p>
            <a:pPr>
              <a:buFont typeface="Monotype Sorts" pitchFamily="2" charset="2"/>
              <a:buNone/>
            </a:pPr>
            <a:r>
              <a:rPr lang="en-US" sz="800">
                <a:latin typeface="Arial" charset="0"/>
              </a:rPr>
              <a:t>Articulate the broadly worded goals or desired results</a:t>
            </a:r>
          </a:p>
          <a:p>
            <a:pPr>
              <a:buFont typeface="Monotype Sorts" pitchFamily="2" charset="2"/>
              <a:buNone/>
            </a:pPr>
            <a:r>
              <a:rPr lang="en-US" sz="800">
                <a:latin typeface="Arial" charset="0"/>
              </a:rPr>
              <a:t>Small group takes the information to draft a work plan </a:t>
            </a:r>
          </a:p>
          <a:p>
            <a:pPr>
              <a:buFont typeface="Monotype Sorts" pitchFamily="2" charset="2"/>
              <a:buNone/>
            </a:pPr>
            <a:r>
              <a:rPr lang="en-US" sz="800">
                <a:latin typeface="Arial" charset="0"/>
              </a:rPr>
              <a:t>Present draft work plan to partnership for feedback</a:t>
            </a:r>
          </a:p>
          <a:p>
            <a:pPr>
              <a:buFont typeface="Monotype Sorts" pitchFamily="2" charset="2"/>
              <a:buNone/>
            </a:pPr>
            <a:r>
              <a:rPr lang="en-US" sz="800">
                <a:latin typeface="Arial" charset="0"/>
              </a:rPr>
              <a:t>Modify draft</a:t>
            </a:r>
          </a:p>
          <a:p>
            <a:pPr>
              <a:buFont typeface="Monotype Sorts" pitchFamily="2" charset="2"/>
              <a:buNone/>
            </a:pPr>
            <a:r>
              <a:rPr lang="en-US" sz="800">
                <a:latin typeface="Arial" charset="0"/>
              </a:rPr>
              <a:t>Present modified version to partnership for acceptance</a:t>
            </a:r>
          </a:p>
          <a:p>
            <a:pPr>
              <a:buFont typeface="Monotype Sorts" pitchFamily="2" charset="2"/>
              <a:buNone/>
            </a:pPr>
            <a:endParaRPr lang="en-US" sz="800">
              <a:latin typeface="Arial" charset="0"/>
            </a:endParaRPr>
          </a:p>
          <a:p>
            <a:pPr>
              <a:buFont typeface="Monotype Sorts" pitchFamily="2" charset="2"/>
              <a:buNone/>
            </a:pPr>
            <a:r>
              <a:rPr lang="en-US" sz="800" b="1">
                <a:latin typeface="Arial" charset="0"/>
              </a:rPr>
              <a:t>Agree on roles, tasks, and responsibilities:</a:t>
            </a:r>
          </a:p>
          <a:p>
            <a:pPr>
              <a:buFont typeface="Monotype Sorts" pitchFamily="2" charset="2"/>
              <a:buNone/>
            </a:pPr>
            <a:r>
              <a:rPr lang="en-US" sz="800">
                <a:latin typeface="Arial" charset="0"/>
              </a:rPr>
              <a:t>Clearly define the roles and responsibilities related to the partnership in the partnership agreement.</a:t>
            </a:r>
          </a:p>
          <a:p>
            <a:pPr>
              <a:buFont typeface="Monotype Sorts" pitchFamily="2" charset="2"/>
              <a:buNone/>
            </a:pPr>
            <a:endParaRPr lang="en-US" sz="800">
              <a:latin typeface="Arial" charset="0"/>
            </a:endParaRPr>
          </a:p>
          <a:p>
            <a:pPr>
              <a:buFont typeface="Monotype Sorts" pitchFamily="2" charset="2"/>
              <a:buNone/>
            </a:pPr>
            <a:r>
              <a:rPr lang="en-US" sz="800" b="1">
                <a:latin typeface="Arial" charset="0"/>
              </a:rPr>
              <a:t>Celebrate:</a:t>
            </a:r>
          </a:p>
          <a:p>
            <a:pPr>
              <a:buFont typeface="Monotype Sorts" pitchFamily="2" charset="2"/>
              <a:buNone/>
            </a:pPr>
            <a:r>
              <a:rPr lang="en-US" sz="800">
                <a:latin typeface="Arial" charset="0"/>
              </a:rPr>
              <a:t>Okay, there is a sixth step. Celebrate the successes of the partnership along the way; don’t wait for it to be over to recognize your accomplishments.</a:t>
            </a:r>
          </a:p>
          <a:p>
            <a:pPr>
              <a:buFont typeface="Monotype Sorts" pitchFamily="2" charset="2"/>
              <a:buNone/>
            </a:pPr>
            <a:endParaRPr lang="en-US" sz="800">
              <a:latin typeface="Arial" charset="0"/>
            </a:endParaRPr>
          </a:p>
          <a:p>
            <a:pPr>
              <a:buFont typeface="Monotype Sorts" pitchFamily="2" charset="2"/>
              <a:buNone/>
            </a:pPr>
            <a:r>
              <a:rPr lang="en-US" sz="800">
                <a:latin typeface="Arial" charset="0"/>
              </a:rPr>
              <a:t>It’s important to acknowledge that not all partnerships work.  Some partnerships don’t and need to be terminated. Knowing what works and thinking strategically about your needs and potential partner needs will also help you make this important decision (to terminate a partnership) as well.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A0B95D-5910-4E10-BA82-1B62ABE5F5DF}" type="slidenum">
              <a:rPr lang="en-US"/>
              <a:pPr/>
              <a:t>19</a:t>
            </a:fld>
            <a:endParaRPr lang="en-US"/>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r>
              <a:rPr lang="en-US" sz="800" i="1">
                <a:latin typeface="Arial" charset="0"/>
              </a:rPr>
              <a:t>Facilitator: Take a few minutes for participants to discuss the two key questions about targeting potential partners.</a:t>
            </a:r>
            <a:r>
              <a:rPr lang="en-US" sz="800">
                <a:latin typeface="Arial" charset="0"/>
              </a:rPr>
              <a:t> </a:t>
            </a:r>
          </a:p>
          <a:p>
            <a:r>
              <a:rPr lang="en-US" sz="800">
                <a:latin typeface="Arial" charset="0"/>
              </a:rPr>
              <a:t>If the group is small, have them break into pairs. Have one member of the pair be your organization and the other represent a potential or existing partner. Have them consider:  What does your organization/affiliate have to offer a potential partner (i.e. skills, assets, networks, common interest)? What do you think they would be looking for?</a:t>
            </a:r>
          </a:p>
          <a:p>
            <a:r>
              <a:rPr lang="en-US" sz="800">
                <a:latin typeface="Arial" charset="0"/>
              </a:rPr>
              <a:t>What does the other organization need from my organization to have to complement, supplement, or add to the partnership? [What experiences, opportunities, assets do you need them to bring to a partnership?]</a:t>
            </a:r>
          </a:p>
          <a:p>
            <a:r>
              <a:rPr lang="en-US" sz="800">
                <a:latin typeface="Arial" charset="0"/>
              </a:rPr>
              <a:t>Each pair or selected pairs will report out.</a:t>
            </a:r>
          </a:p>
          <a:p>
            <a:r>
              <a:rPr lang="en-US" sz="800">
                <a:latin typeface="Arial" charset="0"/>
              </a:rPr>
              <a:t>Record shared answers from the Large Group on a central flip chart.</a:t>
            </a:r>
          </a:p>
          <a:p>
            <a:endParaRPr lang="en-US" sz="800">
              <a:latin typeface="Arial" charset="0"/>
            </a:endParaRPr>
          </a:p>
          <a:p>
            <a:r>
              <a:rPr lang="en-US" sz="800">
                <a:latin typeface="Arial" charset="0"/>
              </a:rPr>
              <a:t>As you look at these answers, do any of you have in mind a company, nonprofit, government agency, or community of faith that you think matches your needs? Is it a group that you may not have considered before as a partner?</a:t>
            </a:r>
          </a:p>
          <a:p>
            <a:endParaRPr lang="en-US" sz="800">
              <a:latin typeface="Arial" charset="0"/>
            </a:endParaRPr>
          </a:p>
          <a:p>
            <a:r>
              <a:rPr lang="en-US" sz="800">
                <a:latin typeface="Arial" charset="0"/>
              </a:rPr>
              <a:t>If you have existing partners in the room, see if your needs and offerings still match. Do you or they have new resources to offer? Do you or they have new needs to be addressed?</a:t>
            </a:r>
          </a:p>
          <a:p>
            <a:endParaRPr lang="en-US" sz="800">
              <a:latin typeface="Arial" charset="0"/>
            </a:endParaRPr>
          </a:p>
          <a:p>
            <a:r>
              <a:rPr lang="en-US" sz="800">
                <a:latin typeface="Arial" charset="0"/>
              </a:rPr>
              <a:t>If you have time: give participants a couple of minutes to compose a stoop speech or elevator speech to a potential partner using the information on what they have to offer and what their partner needs from them.</a:t>
            </a:r>
          </a:p>
          <a:p>
            <a:endParaRPr lang="en-US" sz="8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8E6E29B-EFAE-40BA-9388-994B936632AB}" type="datetimeFigureOut">
              <a:rPr lang="en-US" smtClean="0"/>
              <a:pPr/>
              <a:t>5/9/2013</a:t>
            </a:fld>
            <a:endParaRPr lang="en-US"/>
          </a:p>
        </p:txBody>
      </p:sp>
      <p:sp>
        <p:nvSpPr>
          <p:cNvPr id="16" name="Slide Number Placeholder 15"/>
          <p:cNvSpPr>
            <a:spLocks noGrp="1"/>
          </p:cNvSpPr>
          <p:nvPr>
            <p:ph type="sldNum" sz="quarter" idx="11"/>
          </p:nvPr>
        </p:nvSpPr>
        <p:spPr/>
        <p:txBody>
          <a:bodyPr/>
          <a:lstStyle/>
          <a:p>
            <a:fld id="{8CF829AD-7FF6-4E28-94F3-817DD0819D7D}"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6E29B-EFAE-40BA-9388-994B936632AB}"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829AD-7FF6-4E28-94F3-817DD0819D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6E29B-EFAE-40BA-9388-994B936632AB}"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829AD-7FF6-4E28-94F3-817DD0819D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8E6E29B-EFAE-40BA-9388-994B936632AB}" type="datetimeFigureOut">
              <a:rPr lang="en-US" smtClean="0"/>
              <a:pPr/>
              <a:t>5/9/2013</a:t>
            </a:fld>
            <a:endParaRPr lang="en-US"/>
          </a:p>
        </p:txBody>
      </p:sp>
      <p:sp>
        <p:nvSpPr>
          <p:cNvPr id="15" name="Slide Number Placeholder 14"/>
          <p:cNvSpPr>
            <a:spLocks noGrp="1"/>
          </p:cNvSpPr>
          <p:nvPr>
            <p:ph type="sldNum" sz="quarter" idx="15"/>
          </p:nvPr>
        </p:nvSpPr>
        <p:spPr/>
        <p:txBody>
          <a:bodyPr/>
          <a:lstStyle>
            <a:lvl1pPr algn="ctr">
              <a:defRPr/>
            </a:lvl1pPr>
          </a:lstStyle>
          <a:p>
            <a:fld id="{8CF829AD-7FF6-4E28-94F3-817DD0819D7D}"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E6E29B-EFAE-40BA-9388-994B936632AB}"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829AD-7FF6-4E28-94F3-817DD0819D7D}"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E6E29B-EFAE-40BA-9388-994B936632AB}"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829AD-7FF6-4E28-94F3-817DD0819D7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CF829AD-7FF6-4E28-94F3-817DD0819D7D}"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8E6E29B-EFAE-40BA-9388-994B936632AB}" type="datetimeFigureOut">
              <a:rPr lang="en-US" smtClean="0"/>
              <a:pPr/>
              <a:t>5/9/2013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E6E29B-EFAE-40BA-9388-994B936632AB}" type="datetimeFigureOut">
              <a:rPr lang="en-US" smtClean="0"/>
              <a:pPr/>
              <a:t>5/9/2013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829AD-7FF6-4E28-94F3-817DD0819D7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6E29B-EFAE-40BA-9388-994B936632AB}" type="datetimeFigureOut">
              <a:rPr lang="en-US" smtClean="0"/>
              <a:pPr/>
              <a:t>5/9/2013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829AD-7FF6-4E28-94F3-817DD0819D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8E6E29B-EFAE-40BA-9388-994B936632AB}" type="datetimeFigureOut">
              <a:rPr lang="en-US" smtClean="0"/>
              <a:pPr/>
              <a:t>5/9/2013</a:t>
            </a:fld>
            <a:endParaRPr lang="en-US"/>
          </a:p>
        </p:txBody>
      </p:sp>
      <p:sp>
        <p:nvSpPr>
          <p:cNvPr id="9" name="Slide Number Placeholder 8"/>
          <p:cNvSpPr>
            <a:spLocks noGrp="1"/>
          </p:cNvSpPr>
          <p:nvPr>
            <p:ph type="sldNum" sz="quarter" idx="15"/>
          </p:nvPr>
        </p:nvSpPr>
        <p:spPr/>
        <p:txBody>
          <a:bodyPr/>
          <a:lstStyle/>
          <a:p>
            <a:fld id="{8CF829AD-7FF6-4E28-94F3-817DD0819D7D}"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8E6E29B-EFAE-40BA-9388-994B936632AB}" type="datetimeFigureOut">
              <a:rPr lang="en-US" smtClean="0"/>
              <a:pPr/>
              <a:t>5/9/2013</a:t>
            </a:fld>
            <a:endParaRPr lang="en-US"/>
          </a:p>
        </p:txBody>
      </p:sp>
      <p:sp>
        <p:nvSpPr>
          <p:cNvPr id="9" name="Slide Number Placeholder 8"/>
          <p:cNvSpPr>
            <a:spLocks noGrp="1"/>
          </p:cNvSpPr>
          <p:nvPr>
            <p:ph type="sldNum" sz="quarter" idx="11"/>
          </p:nvPr>
        </p:nvSpPr>
        <p:spPr/>
        <p:txBody>
          <a:bodyPr/>
          <a:lstStyle/>
          <a:p>
            <a:fld id="{8CF829AD-7FF6-4E28-94F3-817DD0819D7D}"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8E6E29B-EFAE-40BA-9388-994B936632AB}" type="datetimeFigureOut">
              <a:rPr lang="en-US" smtClean="0"/>
              <a:pPr/>
              <a:t>5/9/2013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CF829AD-7FF6-4E28-94F3-817DD0819D7D}"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Text Box 7"/>
          <p:cNvSpPr txBox="1">
            <a:spLocks noChangeArrowheads="1"/>
          </p:cNvSpPr>
          <p:nvPr/>
        </p:nvSpPr>
        <p:spPr bwMode="auto">
          <a:xfrm>
            <a:off x="311150" y="3875088"/>
            <a:ext cx="6157913" cy="823912"/>
          </a:xfrm>
          <a:prstGeom prst="rect">
            <a:avLst/>
          </a:prstGeom>
          <a:noFill/>
          <a:ln w="9525">
            <a:noFill/>
            <a:miter lim="800000"/>
            <a:headEnd/>
            <a:tailEnd/>
          </a:ln>
          <a:effectLst/>
        </p:spPr>
        <p:txBody>
          <a:bodyPr>
            <a:spAutoFit/>
          </a:bodyPr>
          <a:lstStyle/>
          <a:p>
            <a:pPr algn="ctr">
              <a:spcBef>
                <a:spcPct val="50000"/>
              </a:spcBef>
            </a:pPr>
            <a:endParaRPr lang="en-US" sz="4800">
              <a:solidFill>
                <a:srgbClr val="4E658E"/>
              </a:solidFill>
              <a:latin typeface="Tahoma" pitchFamily="34" charset="0"/>
            </a:endParaRPr>
          </a:p>
        </p:txBody>
      </p:sp>
      <p:sp>
        <p:nvSpPr>
          <p:cNvPr id="7177" name="Text Box 9"/>
          <p:cNvSpPr txBox="1">
            <a:spLocks noChangeArrowheads="1"/>
          </p:cNvSpPr>
          <p:nvPr/>
        </p:nvSpPr>
        <p:spPr bwMode="auto">
          <a:xfrm>
            <a:off x="304800" y="1828800"/>
            <a:ext cx="8610600" cy="1483483"/>
          </a:xfrm>
          <a:prstGeom prst="rect">
            <a:avLst/>
          </a:prstGeom>
          <a:noFill/>
          <a:ln w="9525">
            <a:noFill/>
            <a:miter lim="800000"/>
            <a:headEnd/>
            <a:tailEnd/>
          </a:ln>
          <a:effectLst/>
        </p:spPr>
        <p:txBody>
          <a:bodyPr wrap="square">
            <a:spAutoFit/>
          </a:bodyPr>
          <a:lstStyle/>
          <a:p>
            <a:pPr algn="ctr" eaLnBrk="0" hangingPunct="0">
              <a:spcBef>
                <a:spcPct val="20000"/>
              </a:spcBef>
            </a:pPr>
            <a:endParaRPr lang="en-US" sz="2000" b="1" i="1" dirty="0">
              <a:solidFill>
                <a:srgbClr val="FFCC00"/>
              </a:solidFill>
              <a:latin typeface="Arial" charset="0"/>
            </a:endParaRPr>
          </a:p>
          <a:p>
            <a:pPr algn="ctr" eaLnBrk="0" hangingPunct="0">
              <a:spcBef>
                <a:spcPct val="20000"/>
              </a:spcBef>
            </a:pPr>
            <a:r>
              <a:rPr lang="en-US" sz="3200" b="1" dirty="0">
                <a:solidFill>
                  <a:srgbClr val="FFCC00"/>
                </a:solidFill>
                <a:latin typeface="Arial" charset="0"/>
              </a:rPr>
              <a:t>Developing </a:t>
            </a:r>
            <a:r>
              <a:rPr lang="en-US" sz="3200" b="1" dirty="0" smtClean="0">
                <a:solidFill>
                  <a:srgbClr val="FFCC00"/>
                </a:solidFill>
                <a:latin typeface="Arial" charset="0"/>
              </a:rPr>
              <a:t>Strong Partnerships with Government</a:t>
            </a:r>
            <a:endParaRPr lang="en-US" sz="3200" b="1" dirty="0">
              <a:solidFill>
                <a:srgbClr val="FFCC00"/>
              </a:solidFill>
              <a:latin typeface="Arial" charset="0"/>
            </a:endParaRPr>
          </a:p>
        </p:txBody>
      </p:sp>
      <p:sp>
        <p:nvSpPr>
          <p:cNvPr id="7179" name="Rectangle 11"/>
          <p:cNvSpPr>
            <a:spLocks noGrp="1" noChangeArrowheads="1"/>
          </p:cNvSpPr>
          <p:nvPr>
            <p:ph type="title"/>
          </p:nvPr>
        </p:nvSpPr>
        <p:spPr>
          <a:xfrm>
            <a:off x="228600" y="274638"/>
            <a:ext cx="8458200" cy="1143000"/>
          </a:xfrm>
          <a:noFill/>
          <a:ln/>
        </p:spPr>
        <p:txBody>
          <a:bodyPr>
            <a:normAutofit/>
          </a:bodyPr>
          <a:lstStyle/>
          <a:p>
            <a:pPr algn="r"/>
            <a:r>
              <a:rPr lang="en-US" sz="3200" dirty="0" smtClean="0"/>
              <a:t>National Voluntary Organizations Active in Disaster</a:t>
            </a:r>
            <a:endParaRPr lang="en-US" sz="3200" dirty="0"/>
          </a:p>
        </p:txBody>
      </p:sp>
      <p:pic>
        <p:nvPicPr>
          <p:cNvPr id="40962" name="Picture 2" descr="http://sphotos-a.xx.fbcdn.net/hphotos-prn1/s720x720/579624_10152542299240051_698874164_n.jpg"/>
          <p:cNvPicPr>
            <a:picLocks noChangeAspect="1" noChangeArrowheads="1"/>
          </p:cNvPicPr>
          <p:nvPr/>
        </p:nvPicPr>
        <p:blipFill>
          <a:blip r:embed="rId3" cstate="print"/>
          <a:srcRect/>
          <a:stretch>
            <a:fillRect/>
          </a:stretch>
        </p:blipFill>
        <p:spPr bwMode="auto">
          <a:xfrm>
            <a:off x="2133600" y="3810000"/>
            <a:ext cx="4724400" cy="2224405"/>
          </a:xfrm>
          <a:prstGeom prst="rect">
            <a:avLst/>
          </a:prstGeom>
          <a:noFill/>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9" name="Rectangle 3"/>
          <p:cNvSpPr>
            <a:spLocks noGrp="1" noChangeArrowheads="1"/>
          </p:cNvSpPr>
          <p:nvPr>
            <p:ph idx="1"/>
          </p:nvPr>
        </p:nvSpPr>
        <p:spPr/>
        <p:txBody>
          <a:bodyPr>
            <a:normAutofit/>
          </a:bodyPr>
          <a:lstStyle/>
          <a:p>
            <a:r>
              <a:rPr lang="en-US" sz="2400" dirty="0">
                <a:latin typeface="Arial" charset="0"/>
              </a:rPr>
              <a:t>The </a:t>
            </a:r>
            <a:r>
              <a:rPr lang="en-US" sz="2400" b="1" i="1" dirty="0">
                <a:latin typeface="Arial" charset="0"/>
              </a:rPr>
              <a:t>Partnership Standards of Excellence </a:t>
            </a:r>
            <a:r>
              <a:rPr lang="en-US" sz="2400" dirty="0">
                <a:latin typeface="Arial" charset="0"/>
              </a:rPr>
              <a:t>is a guideline to help organizations improve their chances of a successful partnership and to help measure the quality of their partnerships. </a:t>
            </a:r>
          </a:p>
          <a:p>
            <a:endParaRPr lang="en-US" sz="2400" dirty="0">
              <a:latin typeface="Arial" charset="0"/>
            </a:endParaRPr>
          </a:p>
          <a:p>
            <a:r>
              <a:rPr lang="en-US" sz="2400" dirty="0">
                <a:latin typeface="Arial" charset="0"/>
              </a:rPr>
              <a:t>Several years ago, Connect America, a program of the Points of Light Foundation, established a focus group of nonprofit, business, government, and community leaders with experience in multi-sector partnerships and organizational leadership to help develop and validate the </a:t>
            </a:r>
            <a:r>
              <a:rPr lang="en-US" sz="2400" b="1" i="1" dirty="0">
                <a:latin typeface="Arial" charset="0"/>
              </a:rPr>
              <a:t>Partnership Standards of Excellence.</a:t>
            </a:r>
          </a:p>
          <a:p>
            <a:endParaRPr lang="en-US" dirty="0"/>
          </a:p>
        </p:txBody>
      </p:sp>
      <p:sp>
        <p:nvSpPr>
          <p:cNvPr id="423938" name="Rectangle 2"/>
          <p:cNvSpPr>
            <a:spLocks noGrp="1" noChangeArrowheads="1"/>
          </p:cNvSpPr>
          <p:nvPr>
            <p:ph type="title"/>
          </p:nvPr>
        </p:nvSpPr>
        <p:spPr>
          <a:xfrm>
            <a:off x="417513" y="533400"/>
            <a:ext cx="8726487" cy="546100"/>
          </a:xfrm>
        </p:spPr>
        <p:txBody>
          <a:bodyPr>
            <a:normAutofit fontScale="90000"/>
          </a:bodyPr>
          <a:lstStyle/>
          <a:p>
            <a:pPr algn="r"/>
            <a:r>
              <a:rPr lang="en-US" sz="2400" b="1" dirty="0">
                <a:latin typeface="Arial" charset="0"/>
              </a:rPr>
              <a:t>Standards for Partnership Excellence</a:t>
            </a:r>
            <a:br>
              <a:rPr lang="en-US" sz="2400" b="1" dirty="0">
                <a:latin typeface="Arial" charset="0"/>
              </a:rPr>
            </a:br>
            <a:endParaRPr lang="en-US" sz="4000" dirty="0">
              <a:latin typeface="Arial"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0148" name="Rectangle 4"/>
          <p:cNvSpPr>
            <a:spLocks noGrp="1" noChangeArrowheads="1"/>
          </p:cNvSpPr>
          <p:nvPr>
            <p:ph idx="1"/>
          </p:nvPr>
        </p:nvSpPr>
        <p:spPr>
          <a:xfrm>
            <a:off x="381000" y="930275"/>
            <a:ext cx="8382000" cy="7554913"/>
          </a:xfrm>
        </p:spPr>
        <p:txBody>
          <a:bodyPr/>
          <a:lstStyle/>
          <a:p>
            <a:pPr marL="914400" lvl="1" indent="-457200">
              <a:buFontTx/>
              <a:buNone/>
            </a:pPr>
            <a:r>
              <a:rPr lang="en-US" dirty="0">
                <a:latin typeface="Arial" charset="0"/>
              </a:rPr>
              <a:t>Standards for Processes and Procedures for Creating Partnerships that Work…</a:t>
            </a:r>
          </a:p>
          <a:p>
            <a:pPr marL="914400" lvl="1" indent="-457200">
              <a:buFontTx/>
              <a:buNone/>
            </a:pPr>
            <a:endParaRPr lang="en-US" dirty="0">
              <a:solidFill>
                <a:srgbClr val="FFF5DB"/>
              </a:solidFill>
              <a:latin typeface="Arial" charset="0"/>
            </a:endParaRPr>
          </a:p>
          <a:p>
            <a:pPr marL="609600" indent="-609600">
              <a:buFontTx/>
              <a:buAutoNum type="arabicPeriod"/>
            </a:pPr>
            <a:r>
              <a:rPr lang="en-US" sz="2400" i="1" dirty="0">
                <a:latin typeface="Arial" charset="0"/>
              </a:rPr>
              <a:t>Manage the partnership’s work with a plan that drives toward outcomes.</a:t>
            </a:r>
          </a:p>
          <a:p>
            <a:pPr marL="609600" indent="-609600">
              <a:buFontTx/>
              <a:buAutoNum type="arabicPeriod"/>
            </a:pPr>
            <a:r>
              <a:rPr lang="en-US" sz="2400" i="1" dirty="0">
                <a:latin typeface="Arial" charset="0"/>
              </a:rPr>
              <a:t>Foster and manage the partnership’s working relationships as thoroughly as the partnership’s work.</a:t>
            </a:r>
          </a:p>
          <a:p>
            <a:pPr marL="609600" indent="-609600">
              <a:buFontTx/>
              <a:buAutoNum type="arabicPeriod"/>
            </a:pPr>
            <a:r>
              <a:rPr lang="en-US" sz="2400" i="1" dirty="0">
                <a:latin typeface="Arial" charset="0"/>
              </a:rPr>
              <a:t>Engage volunteers effectively throughout the work of the partnership</a:t>
            </a:r>
            <a:r>
              <a:rPr lang="en-US" sz="2000" i="1" dirty="0">
                <a:latin typeface="Arial" charset="0"/>
              </a:rPr>
              <a:t>.</a:t>
            </a:r>
          </a:p>
          <a:p>
            <a:pPr marL="914400" lvl="1" indent="-457200">
              <a:buFontTx/>
              <a:buNone/>
            </a:pPr>
            <a:endParaRPr lang="en-US" sz="2000" dirty="0">
              <a:solidFill>
                <a:srgbClr val="FFF5DB"/>
              </a:solidFill>
              <a:latin typeface="Arial" charset="0"/>
            </a:endParaRPr>
          </a:p>
        </p:txBody>
      </p:sp>
      <p:sp>
        <p:nvSpPr>
          <p:cNvPr id="390147" name="Rectangle 3"/>
          <p:cNvSpPr>
            <a:spLocks noGrp="1" noChangeArrowheads="1"/>
          </p:cNvSpPr>
          <p:nvPr>
            <p:ph type="title"/>
          </p:nvPr>
        </p:nvSpPr>
        <p:spPr>
          <a:xfrm>
            <a:off x="182563" y="174625"/>
            <a:ext cx="8961437" cy="685800"/>
          </a:xfrm>
        </p:spPr>
        <p:txBody>
          <a:bodyPr/>
          <a:lstStyle/>
          <a:p>
            <a:pPr algn="r"/>
            <a:r>
              <a:rPr lang="en-US" sz="2400" b="1">
                <a:latin typeface="Arial" charset="0"/>
              </a:rPr>
              <a:t>Standards for Partnership Excellence</a:t>
            </a:r>
          </a:p>
        </p:txBody>
      </p:sp>
      <p:sp>
        <p:nvSpPr>
          <p:cNvPr id="390149" name="Text Box 5"/>
          <p:cNvSpPr txBox="1">
            <a:spLocks noChangeArrowheads="1"/>
          </p:cNvSpPr>
          <p:nvPr/>
        </p:nvSpPr>
        <p:spPr bwMode="auto">
          <a:xfrm>
            <a:off x="3119438" y="3854450"/>
            <a:ext cx="4052887"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90150" name="Text Box 6"/>
          <p:cNvSpPr txBox="1">
            <a:spLocks noChangeArrowheads="1"/>
          </p:cNvSpPr>
          <p:nvPr/>
        </p:nvSpPr>
        <p:spPr bwMode="auto">
          <a:xfrm>
            <a:off x="4572000" y="1111250"/>
            <a:ext cx="71755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90151" name="Text Box 7"/>
          <p:cNvSpPr txBox="1">
            <a:spLocks noChangeArrowheads="1"/>
          </p:cNvSpPr>
          <p:nvPr/>
        </p:nvSpPr>
        <p:spPr bwMode="auto">
          <a:xfrm>
            <a:off x="4572000" y="1111250"/>
            <a:ext cx="1165225"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90148">
                                            <p:txEl>
                                              <p:pRg st="0" end="0"/>
                                            </p:txEl>
                                          </p:spTgt>
                                        </p:tgtEl>
                                        <p:attrNameLst>
                                          <p:attrName>style.visibility</p:attrName>
                                        </p:attrNameLst>
                                      </p:cBhvr>
                                      <p:to>
                                        <p:strVal val="visible"/>
                                      </p:to>
                                    </p:set>
                                    <p:animEffect transition="in" filter="dissolve">
                                      <p:cBhvr>
                                        <p:cTn id="7" dur="500"/>
                                        <p:tgtEl>
                                          <p:spTgt spid="390148">
                                            <p:txEl>
                                              <p:pRg st="0" end="0"/>
                                            </p:txEl>
                                          </p:spTgt>
                                        </p:tgtEl>
                                      </p:cBhvr>
                                    </p:animEffect>
                                  </p:childTnLst>
                                  <p:subTnLst>
                                    <p:animClr clrSpc="rgb" dir="cw">
                                      <p:cBhvr override="childStyle">
                                        <p:cTn dur="1" fill="hold" display="0" masterRel="nextClick" afterEffect="1"/>
                                        <p:tgtEl>
                                          <p:spTgt spid="390148">
                                            <p:txEl>
                                              <p:pRg st="0" end="0"/>
                                            </p:txEl>
                                          </p:spTgt>
                                        </p:tgtEl>
                                        <p:attrNameLst>
                                          <p:attrName>ppt_c</p:attrName>
                                        </p:attrNameLst>
                                      </p:cBhvr>
                                      <p:to>
                                        <a:srgbClr val="A7A9BD"/>
                                      </p:to>
                                    </p:animClr>
                                  </p:sub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90148">
                                            <p:txEl>
                                              <p:pRg st="2" end="2"/>
                                            </p:txEl>
                                          </p:spTgt>
                                        </p:tgtEl>
                                        <p:attrNameLst>
                                          <p:attrName>style.visibility</p:attrName>
                                        </p:attrNameLst>
                                      </p:cBhvr>
                                      <p:to>
                                        <p:strVal val="visible"/>
                                      </p:to>
                                    </p:set>
                                    <p:animEffect transition="in" filter="dissolve">
                                      <p:cBhvr>
                                        <p:cTn id="11" dur="500"/>
                                        <p:tgtEl>
                                          <p:spTgt spid="390148">
                                            <p:txEl>
                                              <p:pRg st="2" end="2"/>
                                            </p:txEl>
                                          </p:spTgt>
                                        </p:tgtEl>
                                      </p:cBhvr>
                                    </p:animEffect>
                                  </p:childTnLst>
                                  <p:subTnLst>
                                    <p:animClr clrSpc="rgb" dir="cw">
                                      <p:cBhvr override="childStyle">
                                        <p:cTn dur="1" fill="hold" display="0" masterRel="nextClick" afterEffect="1"/>
                                        <p:tgtEl>
                                          <p:spTgt spid="390148">
                                            <p:txEl>
                                              <p:pRg st="2" end="2"/>
                                            </p:txEl>
                                          </p:spTgt>
                                        </p:tgtEl>
                                        <p:attrNameLst>
                                          <p:attrName>ppt_c</p:attrName>
                                        </p:attrNameLst>
                                      </p:cBhvr>
                                      <p:to>
                                        <a:srgbClr val="A7A9BD"/>
                                      </p:to>
                                    </p:animClr>
                                  </p:sub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90148">
                                            <p:txEl>
                                              <p:pRg st="3" end="3"/>
                                            </p:txEl>
                                          </p:spTgt>
                                        </p:tgtEl>
                                        <p:attrNameLst>
                                          <p:attrName>style.visibility</p:attrName>
                                        </p:attrNameLst>
                                      </p:cBhvr>
                                      <p:to>
                                        <p:strVal val="visible"/>
                                      </p:to>
                                    </p:set>
                                    <p:animEffect transition="in" filter="dissolve">
                                      <p:cBhvr>
                                        <p:cTn id="15" dur="500"/>
                                        <p:tgtEl>
                                          <p:spTgt spid="390148">
                                            <p:txEl>
                                              <p:pRg st="3" end="3"/>
                                            </p:txEl>
                                          </p:spTgt>
                                        </p:tgtEl>
                                      </p:cBhvr>
                                    </p:animEffect>
                                  </p:childTnLst>
                                  <p:subTnLst>
                                    <p:animClr clrSpc="rgb" dir="cw">
                                      <p:cBhvr override="childStyle">
                                        <p:cTn dur="1" fill="hold" display="0" masterRel="nextClick" afterEffect="1"/>
                                        <p:tgtEl>
                                          <p:spTgt spid="390148">
                                            <p:txEl>
                                              <p:pRg st="3" end="3"/>
                                            </p:txEl>
                                          </p:spTgt>
                                        </p:tgtEl>
                                        <p:attrNameLst>
                                          <p:attrName>ppt_c</p:attrName>
                                        </p:attrNameLst>
                                      </p:cBhvr>
                                      <p:to>
                                        <a:srgbClr val="A7A9BD"/>
                                      </p:to>
                                    </p:animClr>
                                  </p:sub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90148">
                                            <p:txEl>
                                              <p:pRg st="4" end="4"/>
                                            </p:txEl>
                                          </p:spTgt>
                                        </p:tgtEl>
                                        <p:attrNameLst>
                                          <p:attrName>style.visibility</p:attrName>
                                        </p:attrNameLst>
                                      </p:cBhvr>
                                      <p:to>
                                        <p:strVal val="visible"/>
                                      </p:to>
                                    </p:set>
                                    <p:animEffect transition="in" filter="dissolve">
                                      <p:cBhvr>
                                        <p:cTn id="19" dur="500"/>
                                        <p:tgtEl>
                                          <p:spTgt spid="390148">
                                            <p:txEl>
                                              <p:pRg st="4" end="4"/>
                                            </p:txEl>
                                          </p:spTgt>
                                        </p:tgtEl>
                                      </p:cBhvr>
                                    </p:animEffect>
                                  </p:childTnLst>
                                  <p:subTnLst>
                                    <p:animClr clrSpc="rgb" dir="cw">
                                      <p:cBhvr override="childStyle">
                                        <p:cTn dur="1" fill="hold" display="0" masterRel="nextClick" afterEffect="1"/>
                                        <p:tgtEl>
                                          <p:spTgt spid="390148">
                                            <p:txEl>
                                              <p:pRg st="4" end="4"/>
                                            </p:txEl>
                                          </p:spTgt>
                                        </p:tgtEl>
                                        <p:attrNameLst>
                                          <p:attrName>ppt_c</p:attrName>
                                        </p:attrNameLst>
                                      </p:cBhvr>
                                      <p:to>
                                        <a:srgbClr val="A7A9B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8"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Grp="1" noChangeArrowheads="1"/>
          </p:cNvSpPr>
          <p:nvPr>
            <p:ph idx="1"/>
          </p:nvPr>
        </p:nvSpPr>
        <p:spPr/>
        <p:txBody>
          <a:bodyPr/>
          <a:lstStyle/>
          <a:p>
            <a:r>
              <a:rPr lang="en-US" sz="2400" dirty="0">
                <a:latin typeface="Arial" charset="0"/>
              </a:rPr>
              <a:t>Has the partnership developed a vision statement and desired outcomes?  Is the focus on the community issues that need to be addressed</a:t>
            </a:r>
            <a:r>
              <a:rPr lang="en-US" sz="2400" dirty="0" smtClean="0">
                <a:latin typeface="Arial" charset="0"/>
              </a:rPr>
              <a:t>?</a:t>
            </a:r>
          </a:p>
          <a:p>
            <a:endParaRPr lang="en-US" sz="2400" dirty="0">
              <a:latin typeface="Arial" charset="0"/>
            </a:endParaRPr>
          </a:p>
          <a:p>
            <a:r>
              <a:rPr lang="en-US" sz="2400" dirty="0">
                <a:latin typeface="Arial" charset="0"/>
              </a:rPr>
              <a:t>Is there a written action plan with desired outcomes, goals </a:t>
            </a:r>
            <a:r>
              <a:rPr lang="en-US" sz="2400" dirty="0" smtClean="0">
                <a:latin typeface="Arial" charset="0"/>
              </a:rPr>
              <a:t>strategies</a:t>
            </a:r>
            <a:r>
              <a:rPr lang="en-US" sz="2400" dirty="0">
                <a:latin typeface="Arial" charset="0"/>
              </a:rPr>
              <a:t>, evaluation system, timeline, and budget</a:t>
            </a:r>
            <a:r>
              <a:rPr lang="en-US" sz="2400" dirty="0" smtClean="0">
                <a:latin typeface="Arial" charset="0"/>
              </a:rPr>
              <a:t>?</a:t>
            </a:r>
          </a:p>
          <a:p>
            <a:pPr>
              <a:buNone/>
            </a:pPr>
            <a:endParaRPr lang="en-US" sz="2400" dirty="0">
              <a:latin typeface="Arial" charset="0"/>
            </a:endParaRPr>
          </a:p>
          <a:p>
            <a:r>
              <a:rPr lang="en-US" sz="2400" dirty="0">
                <a:latin typeface="Arial" charset="0"/>
              </a:rPr>
              <a:t>Does the partnership evaluate its work as well as the working relationships and the engagement of volunteers?</a:t>
            </a:r>
          </a:p>
          <a:p>
            <a:endParaRPr lang="en-US" dirty="0"/>
          </a:p>
        </p:txBody>
      </p:sp>
      <p:sp>
        <p:nvSpPr>
          <p:cNvPr id="424962" name="Rectangle 2"/>
          <p:cNvSpPr>
            <a:spLocks noGrp="1" noChangeArrowheads="1"/>
          </p:cNvSpPr>
          <p:nvPr>
            <p:ph type="title"/>
          </p:nvPr>
        </p:nvSpPr>
        <p:spPr>
          <a:xfrm>
            <a:off x="152400" y="381000"/>
            <a:ext cx="8726487" cy="685800"/>
          </a:xfrm>
        </p:spPr>
        <p:txBody>
          <a:bodyPr>
            <a:normAutofit fontScale="90000"/>
          </a:bodyPr>
          <a:lstStyle/>
          <a:p>
            <a:pPr algn="r"/>
            <a:r>
              <a:rPr lang="en-US" sz="2400" b="1" i="1" dirty="0">
                <a:latin typeface="Arial" charset="0"/>
              </a:rPr>
              <a:t>1. Manage the partnership’s work with a plan that drives toward outcomes.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p:txBody>
          <a:bodyPr>
            <a:normAutofit/>
          </a:bodyPr>
          <a:lstStyle/>
          <a:p>
            <a:r>
              <a:rPr lang="en-US" sz="2400">
                <a:latin typeface="Arial" charset="0"/>
              </a:rPr>
              <a:t>Does the partnership have a charter, such as a Memorandum of Understanding or a letter of agreement that states the purpose of the partnership and identifies roles and responsibilities for the partnering organization, including volunteers?</a:t>
            </a:r>
          </a:p>
          <a:p>
            <a:r>
              <a:rPr lang="en-US" sz="2400">
                <a:latin typeface="Arial" charset="0"/>
              </a:rPr>
              <a:t>Do the participating organizations view the partnership as a mutually beneficial relationship in which each partner brings value and receives value?</a:t>
            </a:r>
          </a:p>
          <a:p>
            <a:r>
              <a:rPr lang="en-US" sz="2400">
                <a:latin typeface="Arial" charset="0"/>
              </a:rPr>
              <a:t>Are you fostering positive relationships in the partnership? Are you being flexible, communicating, and accountable?</a:t>
            </a:r>
          </a:p>
          <a:p>
            <a:endParaRPr lang="en-US"/>
          </a:p>
        </p:txBody>
      </p:sp>
      <p:sp>
        <p:nvSpPr>
          <p:cNvPr id="425986" name="Rectangle 2"/>
          <p:cNvSpPr>
            <a:spLocks noGrp="1" noChangeArrowheads="1"/>
          </p:cNvSpPr>
          <p:nvPr>
            <p:ph type="title"/>
          </p:nvPr>
        </p:nvSpPr>
        <p:spPr>
          <a:xfrm>
            <a:off x="228600" y="609600"/>
            <a:ext cx="8726487" cy="685800"/>
          </a:xfrm>
        </p:spPr>
        <p:txBody>
          <a:bodyPr>
            <a:normAutofit fontScale="90000"/>
          </a:bodyPr>
          <a:lstStyle/>
          <a:p>
            <a:pPr marL="838200" indent="-838200" algn="r"/>
            <a:r>
              <a:rPr lang="en-US" sz="2400" b="1" i="1" dirty="0">
                <a:latin typeface="Arial" charset="0"/>
              </a:rPr>
              <a:t>2. Foster and manage the partnership’s working relationships as thoroughly as the partnership’s work.</a:t>
            </a:r>
            <a:br>
              <a:rPr lang="en-US" sz="2400" b="1" i="1" dirty="0">
                <a:latin typeface="Arial" charset="0"/>
              </a:rPr>
            </a:br>
            <a:endParaRPr lang="en-US" sz="2400" b="1" i="1" dirty="0">
              <a:latin typeface="Arial"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27011" name="Rectangle 3"/>
          <p:cNvSpPr>
            <a:spLocks noGrp="1" noChangeArrowheads="1"/>
          </p:cNvSpPr>
          <p:nvPr>
            <p:ph idx="1"/>
          </p:nvPr>
        </p:nvSpPr>
        <p:spPr/>
        <p:txBody>
          <a:bodyPr/>
          <a:lstStyle/>
          <a:p>
            <a:r>
              <a:rPr lang="en-US" sz="2400" dirty="0">
                <a:latin typeface="Arial" charset="0"/>
              </a:rPr>
              <a:t>Are volunteers seen as valuable resources? </a:t>
            </a:r>
            <a:endParaRPr lang="en-US" sz="2400" dirty="0" smtClean="0">
              <a:latin typeface="Arial" charset="0"/>
            </a:endParaRPr>
          </a:p>
          <a:p>
            <a:endParaRPr lang="en-US" sz="2400" dirty="0">
              <a:latin typeface="Arial" charset="0"/>
            </a:endParaRPr>
          </a:p>
          <a:p>
            <a:r>
              <a:rPr lang="en-US" sz="2400" dirty="0">
                <a:latin typeface="Arial" charset="0"/>
              </a:rPr>
              <a:t>Are they engaged? </a:t>
            </a:r>
          </a:p>
          <a:p>
            <a:endParaRPr lang="en-US" sz="2400" dirty="0" smtClean="0">
              <a:latin typeface="Arial" charset="0"/>
            </a:endParaRPr>
          </a:p>
          <a:p>
            <a:r>
              <a:rPr lang="en-US" sz="2400" dirty="0" smtClean="0">
                <a:latin typeface="Arial" charset="0"/>
              </a:rPr>
              <a:t>Are </a:t>
            </a:r>
            <a:r>
              <a:rPr lang="en-US" sz="2400" dirty="0">
                <a:latin typeface="Arial" charset="0"/>
              </a:rPr>
              <a:t>the roles of volunteers in the partnership clearly defined?</a:t>
            </a:r>
          </a:p>
          <a:p>
            <a:endParaRPr lang="en-US" sz="2400" dirty="0" smtClean="0">
              <a:latin typeface="Arial" charset="0"/>
            </a:endParaRPr>
          </a:p>
          <a:p>
            <a:r>
              <a:rPr lang="en-US" sz="2400" dirty="0" smtClean="0">
                <a:latin typeface="Arial" charset="0"/>
              </a:rPr>
              <a:t>Are </a:t>
            </a:r>
            <a:r>
              <a:rPr lang="en-US" sz="2400" dirty="0">
                <a:latin typeface="Arial" charset="0"/>
              </a:rPr>
              <a:t>volunteer contributions recognized?  </a:t>
            </a:r>
          </a:p>
          <a:p>
            <a:endParaRPr lang="en-US" dirty="0"/>
          </a:p>
        </p:txBody>
      </p:sp>
      <p:sp>
        <p:nvSpPr>
          <p:cNvPr id="427010" name="Rectangle 2"/>
          <p:cNvSpPr>
            <a:spLocks noGrp="1" noChangeArrowheads="1"/>
          </p:cNvSpPr>
          <p:nvPr>
            <p:ph type="title"/>
          </p:nvPr>
        </p:nvSpPr>
        <p:spPr>
          <a:xfrm>
            <a:off x="228600" y="304800"/>
            <a:ext cx="8726487" cy="685800"/>
          </a:xfrm>
        </p:spPr>
        <p:txBody>
          <a:bodyPr>
            <a:normAutofit fontScale="90000"/>
          </a:bodyPr>
          <a:lstStyle/>
          <a:p>
            <a:pPr algn="r"/>
            <a:r>
              <a:rPr lang="en-US" sz="2400" b="1" i="1" dirty="0" smtClean="0">
                <a:latin typeface="Arial" charset="0"/>
              </a:rPr>
              <a:t>3. Engage volunteers effectively throughout the work of the partnership.</a:t>
            </a:r>
            <a:endParaRPr lang="en-US" sz="2400" b="1" i="1" dirty="0">
              <a:latin typeface="Arial" charset="0"/>
            </a:endParaRPr>
          </a:p>
        </p:txBody>
      </p:sp>
    </p:spTree>
  </p:cSld>
  <p:clrMapOvr>
    <a:overrideClrMapping bg1="dk1" tx1="lt1" bg2="dk2" tx2="lt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4004" name="Rectangle 4"/>
          <p:cNvSpPr>
            <a:spLocks noGrp="1" noChangeArrowheads="1"/>
          </p:cNvSpPr>
          <p:nvPr>
            <p:ph idx="1"/>
          </p:nvPr>
        </p:nvSpPr>
        <p:spPr>
          <a:xfrm>
            <a:off x="457200" y="1101725"/>
            <a:ext cx="8305799" cy="7812088"/>
          </a:xfrm>
        </p:spPr>
        <p:txBody>
          <a:bodyPr>
            <a:normAutofit/>
          </a:bodyPr>
          <a:lstStyle/>
          <a:p>
            <a:pPr marL="609600" indent="-609600">
              <a:buFontTx/>
              <a:buAutoNum type="arabicPeriod"/>
            </a:pPr>
            <a:r>
              <a:rPr lang="en-US" sz="2800" i="1" dirty="0"/>
              <a:t>Understand your own organization</a:t>
            </a:r>
          </a:p>
          <a:p>
            <a:pPr marL="609600" indent="-609600">
              <a:buFontTx/>
              <a:buAutoNum type="arabicPeriod"/>
            </a:pPr>
            <a:r>
              <a:rPr lang="en-US" sz="2800" i="1" dirty="0"/>
              <a:t>Understand needs and motivation of the other organization</a:t>
            </a:r>
          </a:p>
          <a:p>
            <a:pPr marL="609600" indent="-609600">
              <a:buFontTx/>
              <a:buAutoNum type="arabicPeriod"/>
            </a:pPr>
            <a:r>
              <a:rPr lang="en-US" sz="2800" i="1" dirty="0"/>
              <a:t>Identify common interests </a:t>
            </a:r>
          </a:p>
          <a:p>
            <a:pPr marL="609600" indent="-609600">
              <a:buFontTx/>
              <a:buAutoNum type="arabicPeriod"/>
            </a:pPr>
            <a:r>
              <a:rPr lang="en-US" sz="2800" i="1" dirty="0"/>
              <a:t>Plan together, plan early , and put it in writing </a:t>
            </a:r>
          </a:p>
          <a:p>
            <a:pPr marL="609600" indent="-609600">
              <a:buFontTx/>
              <a:buAutoNum type="arabicPeriod"/>
            </a:pPr>
            <a:r>
              <a:rPr lang="en-US" sz="2800" i="1" dirty="0"/>
              <a:t>Agree on roles, tasks and responsibilities</a:t>
            </a:r>
          </a:p>
          <a:p>
            <a:pPr marL="609600" indent="-609600">
              <a:buNone/>
            </a:pPr>
            <a:r>
              <a:rPr lang="en-US" sz="2800" i="1" dirty="0" smtClean="0"/>
              <a:t>				And </a:t>
            </a:r>
            <a:r>
              <a:rPr lang="en-US" sz="2800" i="1" dirty="0"/>
              <a:t>...</a:t>
            </a:r>
            <a:r>
              <a:rPr lang="en-US" sz="2800" i="1" dirty="0" smtClean="0"/>
              <a:t>Celebrate!</a:t>
            </a:r>
          </a:p>
          <a:p>
            <a:pPr marL="609600" indent="-609600" algn="ctr">
              <a:buNone/>
            </a:pPr>
            <a:r>
              <a:rPr lang="en-US" sz="2800" b="1" dirty="0" smtClean="0"/>
              <a:t>communicate </a:t>
            </a:r>
            <a:r>
              <a:rPr lang="en-US" sz="2800" b="1" dirty="0" smtClean="0">
                <a:solidFill>
                  <a:schemeClr val="bg2"/>
                </a:solidFill>
                <a:sym typeface="Monotype Sorts" pitchFamily="2" charset="2"/>
              </a:rPr>
              <a:t></a:t>
            </a:r>
            <a:r>
              <a:rPr lang="en-US" sz="2800" b="1" dirty="0" smtClean="0">
                <a:sym typeface="Monotype Sorts" pitchFamily="2" charset="2"/>
              </a:rPr>
              <a:t> communicate</a:t>
            </a:r>
            <a:r>
              <a:rPr lang="en-US" sz="2800" b="1" dirty="0" smtClean="0"/>
              <a:t> </a:t>
            </a:r>
            <a:r>
              <a:rPr lang="en-US" sz="2800" b="1" dirty="0" smtClean="0">
                <a:solidFill>
                  <a:schemeClr val="bg2"/>
                </a:solidFill>
                <a:sym typeface="Monotype Sorts" pitchFamily="2" charset="2"/>
              </a:rPr>
              <a:t></a:t>
            </a:r>
            <a:r>
              <a:rPr lang="en-US" sz="2800" b="1" dirty="0" smtClean="0">
                <a:sym typeface="Monotype Sorts" pitchFamily="2" charset="2"/>
              </a:rPr>
              <a:t> communicate</a:t>
            </a:r>
          </a:p>
          <a:p>
            <a:pPr marL="609600" indent="-609600" algn="ctr">
              <a:buNone/>
            </a:pPr>
            <a:endParaRPr lang="en-US" sz="2800" b="1" dirty="0" smtClean="0">
              <a:sym typeface="Monotype Sorts" pitchFamily="2" charset="2"/>
            </a:endParaRPr>
          </a:p>
          <a:p>
            <a:pPr marL="609600" indent="-609600" algn="ctr">
              <a:buNone/>
            </a:pPr>
            <a:r>
              <a:rPr lang="en-US" sz="2800" b="1" dirty="0" smtClean="0"/>
              <a:t>Plan</a:t>
            </a:r>
            <a:r>
              <a:rPr lang="en-US" sz="2800" b="1" dirty="0" smtClean="0">
                <a:solidFill>
                  <a:schemeClr val="bg2"/>
                </a:solidFill>
                <a:sym typeface="Monotype Sorts" pitchFamily="2" charset="2"/>
              </a:rPr>
              <a:t></a:t>
            </a:r>
            <a:r>
              <a:rPr lang="en-US" sz="2800" b="1" dirty="0" smtClean="0">
                <a:sym typeface="Monotype Sorts" pitchFamily="2" charset="2"/>
              </a:rPr>
              <a:t> Exercise</a:t>
            </a:r>
            <a:r>
              <a:rPr lang="en-US" sz="2800" b="1" dirty="0" smtClean="0">
                <a:solidFill>
                  <a:schemeClr val="bg2"/>
                </a:solidFill>
                <a:sym typeface="Monotype Sorts" pitchFamily="2" charset="2"/>
              </a:rPr>
              <a:t></a:t>
            </a:r>
            <a:r>
              <a:rPr lang="en-US" sz="2800" b="1" dirty="0" smtClean="0">
                <a:sym typeface="Monotype Sorts" pitchFamily="2" charset="2"/>
              </a:rPr>
              <a:t> Train</a:t>
            </a:r>
            <a:endParaRPr lang="en-US" sz="2800" b="1" dirty="0">
              <a:sym typeface="Monotype Sorts" pitchFamily="2" charset="2"/>
            </a:endParaRPr>
          </a:p>
        </p:txBody>
      </p:sp>
      <p:sp>
        <p:nvSpPr>
          <p:cNvPr id="384003" name="Rectangle 3"/>
          <p:cNvSpPr>
            <a:spLocks noGrp="1" noChangeArrowheads="1"/>
          </p:cNvSpPr>
          <p:nvPr>
            <p:ph type="title"/>
          </p:nvPr>
        </p:nvSpPr>
        <p:spPr>
          <a:xfrm>
            <a:off x="100013" y="209550"/>
            <a:ext cx="8961437" cy="685800"/>
          </a:xfrm>
        </p:spPr>
        <p:txBody>
          <a:bodyPr/>
          <a:lstStyle/>
          <a:p>
            <a:pPr algn="r"/>
            <a:r>
              <a:rPr lang="en-US" sz="2400" b="1"/>
              <a:t>5 Steps to Begin Successful Partnerships</a:t>
            </a:r>
            <a:endParaRPr lang="en-US" sz="2400" b="1">
              <a:latin typeface="Arial" charset="0"/>
            </a:endParaRPr>
          </a:p>
        </p:txBody>
      </p:sp>
      <p:sp>
        <p:nvSpPr>
          <p:cNvPr id="384005" name="Text Box 5"/>
          <p:cNvSpPr txBox="1">
            <a:spLocks noChangeArrowheads="1"/>
          </p:cNvSpPr>
          <p:nvPr/>
        </p:nvSpPr>
        <p:spPr bwMode="auto">
          <a:xfrm>
            <a:off x="3119438" y="3854450"/>
            <a:ext cx="4052887"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84006" name="Text Box 6"/>
          <p:cNvSpPr txBox="1">
            <a:spLocks noChangeArrowheads="1"/>
          </p:cNvSpPr>
          <p:nvPr/>
        </p:nvSpPr>
        <p:spPr bwMode="auto">
          <a:xfrm>
            <a:off x="4572000" y="1111250"/>
            <a:ext cx="71755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84007" name="Text Box 7"/>
          <p:cNvSpPr txBox="1">
            <a:spLocks noChangeArrowheads="1"/>
          </p:cNvSpPr>
          <p:nvPr/>
        </p:nvSpPr>
        <p:spPr bwMode="auto">
          <a:xfrm>
            <a:off x="4572000" y="1111250"/>
            <a:ext cx="1165225"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4004">
                                            <p:txEl>
                                              <p:pRg st="0" end="0"/>
                                            </p:txEl>
                                          </p:spTgt>
                                        </p:tgtEl>
                                        <p:attrNameLst>
                                          <p:attrName>style.visibility</p:attrName>
                                        </p:attrNameLst>
                                      </p:cBhvr>
                                      <p:to>
                                        <p:strVal val="visible"/>
                                      </p:to>
                                    </p:set>
                                    <p:animEffect transition="in" filter="dissolve">
                                      <p:cBhvr>
                                        <p:cTn id="7" dur="500"/>
                                        <p:tgtEl>
                                          <p:spTgt spid="384004">
                                            <p:txEl>
                                              <p:pRg st="0" end="0"/>
                                            </p:txEl>
                                          </p:spTgt>
                                        </p:tgtEl>
                                      </p:cBhvr>
                                    </p:animEffect>
                                  </p:childTnLst>
                                  <p:subTnLst>
                                    <p:animClr clrSpc="rgb" dir="cw">
                                      <p:cBhvr override="childStyle">
                                        <p:cTn dur="1" fill="hold" display="0" masterRel="nextClick" afterEffect="1"/>
                                        <p:tgtEl>
                                          <p:spTgt spid="384004">
                                            <p:txEl>
                                              <p:pRg st="0" end="0"/>
                                            </p:txEl>
                                          </p:spTgt>
                                        </p:tgtEl>
                                        <p:attrNameLst>
                                          <p:attrName>ppt_c</p:attrName>
                                        </p:attrNameLst>
                                      </p:cBhvr>
                                      <p:to>
                                        <a:srgbClr val="A7A9BD"/>
                                      </p:to>
                                    </p:animClr>
                                  </p:sub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84004">
                                            <p:txEl>
                                              <p:pRg st="1" end="1"/>
                                            </p:txEl>
                                          </p:spTgt>
                                        </p:tgtEl>
                                        <p:attrNameLst>
                                          <p:attrName>style.visibility</p:attrName>
                                        </p:attrNameLst>
                                      </p:cBhvr>
                                      <p:to>
                                        <p:strVal val="visible"/>
                                      </p:to>
                                    </p:set>
                                    <p:animEffect transition="in" filter="dissolve">
                                      <p:cBhvr>
                                        <p:cTn id="11" dur="500"/>
                                        <p:tgtEl>
                                          <p:spTgt spid="384004">
                                            <p:txEl>
                                              <p:pRg st="1" end="1"/>
                                            </p:txEl>
                                          </p:spTgt>
                                        </p:tgtEl>
                                      </p:cBhvr>
                                    </p:animEffect>
                                  </p:childTnLst>
                                  <p:subTnLst>
                                    <p:animClr clrSpc="rgb" dir="cw">
                                      <p:cBhvr override="childStyle">
                                        <p:cTn dur="1" fill="hold" display="0" masterRel="nextClick" afterEffect="1"/>
                                        <p:tgtEl>
                                          <p:spTgt spid="384004">
                                            <p:txEl>
                                              <p:pRg st="1" end="1"/>
                                            </p:txEl>
                                          </p:spTgt>
                                        </p:tgtEl>
                                        <p:attrNameLst>
                                          <p:attrName>ppt_c</p:attrName>
                                        </p:attrNameLst>
                                      </p:cBhvr>
                                      <p:to>
                                        <a:srgbClr val="A7A9BD"/>
                                      </p:to>
                                    </p:animClr>
                                  </p:sub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84004">
                                            <p:txEl>
                                              <p:pRg st="2" end="2"/>
                                            </p:txEl>
                                          </p:spTgt>
                                        </p:tgtEl>
                                        <p:attrNameLst>
                                          <p:attrName>style.visibility</p:attrName>
                                        </p:attrNameLst>
                                      </p:cBhvr>
                                      <p:to>
                                        <p:strVal val="visible"/>
                                      </p:to>
                                    </p:set>
                                    <p:animEffect transition="in" filter="dissolve">
                                      <p:cBhvr>
                                        <p:cTn id="15" dur="500"/>
                                        <p:tgtEl>
                                          <p:spTgt spid="384004">
                                            <p:txEl>
                                              <p:pRg st="2" end="2"/>
                                            </p:txEl>
                                          </p:spTgt>
                                        </p:tgtEl>
                                      </p:cBhvr>
                                    </p:animEffect>
                                  </p:childTnLst>
                                  <p:subTnLst>
                                    <p:animClr clrSpc="rgb" dir="cw">
                                      <p:cBhvr override="childStyle">
                                        <p:cTn dur="1" fill="hold" display="0" masterRel="nextClick" afterEffect="1"/>
                                        <p:tgtEl>
                                          <p:spTgt spid="384004">
                                            <p:txEl>
                                              <p:pRg st="2" end="2"/>
                                            </p:txEl>
                                          </p:spTgt>
                                        </p:tgtEl>
                                        <p:attrNameLst>
                                          <p:attrName>ppt_c</p:attrName>
                                        </p:attrNameLst>
                                      </p:cBhvr>
                                      <p:to>
                                        <a:srgbClr val="A7A9BD"/>
                                      </p:to>
                                    </p:animClr>
                                  </p:sub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84004">
                                            <p:txEl>
                                              <p:pRg st="3" end="3"/>
                                            </p:txEl>
                                          </p:spTgt>
                                        </p:tgtEl>
                                        <p:attrNameLst>
                                          <p:attrName>style.visibility</p:attrName>
                                        </p:attrNameLst>
                                      </p:cBhvr>
                                      <p:to>
                                        <p:strVal val="visible"/>
                                      </p:to>
                                    </p:set>
                                    <p:animEffect transition="in" filter="dissolve">
                                      <p:cBhvr>
                                        <p:cTn id="19" dur="500"/>
                                        <p:tgtEl>
                                          <p:spTgt spid="384004">
                                            <p:txEl>
                                              <p:pRg st="3" end="3"/>
                                            </p:txEl>
                                          </p:spTgt>
                                        </p:tgtEl>
                                      </p:cBhvr>
                                    </p:animEffect>
                                  </p:childTnLst>
                                  <p:subTnLst>
                                    <p:animClr clrSpc="rgb" dir="cw">
                                      <p:cBhvr override="childStyle">
                                        <p:cTn dur="1" fill="hold" display="0" masterRel="nextClick" afterEffect="1"/>
                                        <p:tgtEl>
                                          <p:spTgt spid="384004">
                                            <p:txEl>
                                              <p:pRg st="3" end="3"/>
                                            </p:txEl>
                                          </p:spTgt>
                                        </p:tgtEl>
                                        <p:attrNameLst>
                                          <p:attrName>ppt_c</p:attrName>
                                        </p:attrNameLst>
                                      </p:cBhvr>
                                      <p:to>
                                        <a:srgbClr val="A7A9BD"/>
                                      </p:to>
                                    </p:animClr>
                                  </p:sub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84004">
                                            <p:txEl>
                                              <p:pRg st="4" end="4"/>
                                            </p:txEl>
                                          </p:spTgt>
                                        </p:tgtEl>
                                        <p:attrNameLst>
                                          <p:attrName>style.visibility</p:attrName>
                                        </p:attrNameLst>
                                      </p:cBhvr>
                                      <p:to>
                                        <p:strVal val="visible"/>
                                      </p:to>
                                    </p:set>
                                    <p:animEffect transition="in" filter="dissolve">
                                      <p:cBhvr>
                                        <p:cTn id="23" dur="500"/>
                                        <p:tgtEl>
                                          <p:spTgt spid="384004">
                                            <p:txEl>
                                              <p:pRg st="4" end="4"/>
                                            </p:txEl>
                                          </p:spTgt>
                                        </p:tgtEl>
                                      </p:cBhvr>
                                    </p:animEffect>
                                  </p:childTnLst>
                                  <p:subTnLst>
                                    <p:animClr clrSpc="rgb" dir="cw">
                                      <p:cBhvr override="childStyle">
                                        <p:cTn dur="1" fill="hold" display="0" masterRel="nextClick" afterEffect="1"/>
                                        <p:tgtEl>
                                          <p:spTgt spid="384004">
                                            <p:txEl>
                                              <p:pRg st="4" end="4"/>
                                            </p:txEl>
                                          </p:spTgt>
                                        </p:tgtEl>
                                        <p:attrNameLst>
                                          <p:attrName>ppt_c</p:attrName>
                                        </p:attrNameLst>
                                      </p:cBhvr>
                                      <p:to>
                                        <a:srgbClr val="A7A9BD"/>
                                      </p:to>
                                    </p:animClr>
                                  </p:sub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84004">
                                            <p:txEl>
                                              <p:pRg st="5" end="5"/>
                                            </p:txEl>
                                          </p:spTgt>
                                        </p:tgtEl>
                                        <p:attrNameLst>
                                          <p:attrName>style.visibility</p:attrName>
                                        </p:attrNameLst>
                                      </p:cBhvr>
                                      <p:to>
                                        <p:strVal val="visible"/>
                                      </p:to>
                                    </p:set>
                                    <p:animEffect transition="in" filter="dissolve">
                                      <p:cBhvr>
                                        <p:cTn id="27" dur="500"/>
                                        <p:tgtEl>
                                          <p:spTgt spid="384004">
                                            <p:txEl>
                                              <p:pRg st="5" end="5"/>
                                            </p:txEl>
                                          </p:spTgt>
                                        </p:tgtEl>
                                      </p:cBhvr>
                                    </p:animEffect>
                                  </p:childTnLst>
                                  <p:subTnLst>
                                    <p:animClr clrSpc="rgb" dir="cw">
                                      <p:cBhvr override="childStyle">
                                        <p:cTn dur="1" fill="hold" display="0" masterRel="nextClick" afterEffect="1"/>
                                        <p:tgtEl>
                                          <p:spTgt spid="384004">
                                            <p:txEl>
                                              <p:pRg st="5" end="5"/>
                                            </p:txEl>
                                          </p:spTgt>
                                        </p:tgtEl>
                                        <p:attrNameLst>
                                          <p:attrName>ppt_c</p:attrName>
                                        </p:attrNameLst>
                                      </p:cBhvr>
                                      <p:to>
                                        <a:srgbClr val="A7A9BD"/>
                                      </p:to>
                                    </p:animClr>
                                  </p:sub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84004">
                                            <p:txEl>
                                              <p:pRg st="6" end="6"/>
                                            </p:txEl>
                                          </p:spTgt>
                                        </p:tgtEl>
                                        <p:attrNameLst>
                                          <p:attrName>style.visibility</p:attrName>
                                        </p:attrNameLst>
                                      </p:cBhvr>
                                      <p:to>
                                        <p:strVal val="visible"/>
                                      </p:to>
                                    </p:set>
                                    <p:animEffect transition="in" filter="dissolve">
                                      <p:cBhvr>
                                        <p:cTn id="31" dur="500"/>
                                        <p:tgtEl>
                                          <p:spTgt spid="384004">
                                            <p:txEl>
                                              <p:pRg st="6" end="6"/>
                                            </p:txEl>
                                          </p:spTgt>
                                        </p:tgtEl>
                                      </p:cBhvr>
                                    </p:animEffect>
                                  </p:childTnLst>
                                  <p:subTnLst>
                                    <p:animClr clrSpc="rgb" dir="cw">
                                      <p:cBhvr override="childStyle">
                                        <p:cTn dur="1" fill="hold" display="0" masterRel="nextClick" afterEffect="1"/>
                                        <p:tgtEl>
                                          <p:spTgt spid="384004">
                                            <p:txEl>
                                              <p:pRg st="6" end="6"/>
                                            </p:txEl>
                                          </p:spTgt>
                                        </p:tgtEl>
                                        <p:attrNameLst>
                                          <p:attrName>ppt_c</p:attrName>
                                        </p:attrNameLst>
                                      </p:cBhvr>
                                      <p:to>
                                        <a:srgbClr val="A7A9BD"/>
                                      </p:to>
                                    </p:animClr>
                                  </p:sub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84004">
                                            <p:txEl>
                                              <p:pRg st="8" end="8"/>
                                            </p:txEl>
                                          </p:spTgt>
                                        </p:tgtEl>
                                        <p:attrNameLst>
                                          <p:attrName>style.visibility</p:attrName>
                                        </p:attrNameLst>
                                      </p:cBhvr>
                                      <p:to>
                                        <p:strVal val="visible"/>
                                      </p:to>
                                    </p:set>
                                    <p:animEffect transition="in" filter="dissolve">
                                      <p:cBhvr>
                                        <p:cTn id="35" dur="500"/>
                                        <p:tgtEl>
                                          <p:spTgt spid="384004">
                                            <p:txEl>
                                              <p:pRg st="8" end="8"/>
                                            </p:txEl>
                                          </p:spTgt>
                                        </p:tgtEl>
                                      </p:cBhvr>
                                    </p:animEffect>
                                  </p:childTnLst>
                                  <p:subTnLst>
                                    <p:animClr clrSpc="rgb" dir="cw">
                                      <p:cBhvr override="childStyle">
                                        <p:cTn dur="1" fill="hold" display="0" masterRel="nextClick" afterEffect="1"/>
                                        <p:tgtEl>
                                          <p:spTgt spid="384004">
                                            <p:txEl>
                                              <p:pRg st="8" end="8"/>
                                            </p:txEl>
                                          </p:spTgt>
                                        </p:tgtEl>
                                        <p:attrNameLst>
                                          <p:attrName>ppt_c</p:attrName>
                                        </p:attrNameLst>
                                      </p:cBhvr>
                                      <p:to>
                                        <a:srgbClr val="A7A9B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4"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5" name="Rectangle 3"/>
          <p:cNvSpPr>
            <a:spLocks noGrp="1" noChangeArrowheads="1"/>
          </p:cNvSpPr>
          <p:nvPr>
            <p:ph idx="1"/>
          </p:nvPr>
        </p:nvSpPr>
        <p:spPr>
          <a:xfrm>
            <a:off x="533400" y="1524000"/>
            <a:ext cx="8229600" cy="4572000"/>
          </a:xfrm>
        </p:spPr>
        <p:txBody>
          <a:bodyPr>
            <a:normAutofit fontScale="92500" lnSpcReduction="20000"/>
          </a:bodyPr>
          <a:lstStyle/>
          <a:p>
            <a:pPr marL="609600" indent="-609600">
              <a:buNone/>
            </a:pPr>
            <a:r>
              <a:rPr lang="en-US" sz="2800" i="1" dirty="0" smtClean="0"/>
              <a:t>1. 	Understanding your </a:t>
            </a:r>
            <a:r>
              <a:rPr lang="en-US" sz="2800" i="1" dirty="0"/>
              <a:t>own organization</a:t>
            </a:r>
          </a:p>
          <a:p>
            <a:pPr marL="609600" indent="-609600"/>
            <a:r>
              <a:rPr lang="en-US" sz="2800" dirty="0">
                <a:latin typeface="Arial" charset="0"/>
              </a:rPr>
              <a:t>What do you need/want?</a:t>
            </a:r>
          </a:p>
          <a:p>
            <a:pPr marL="609600" indent="-609600"/>
            <a:r>
              <a:rPr lang="en-US" sz="2800" dirty="0">
                <a:latin typeface="Arial" charset="0"/>
              </a:rPr>
              <a:t>What do you offer?</a:t>
            </a:r>
          </a:p>
          <a:p>
            <a:pPr marL="609600" indent="-609600"/>
            <a:r>
              <a:rPr lang="en-US" sz="2800" dirty="0">
                <a:latin typeface="Arial" charset="0"/>
              </a:rPr>
              <a:t>Is your organization ready to partner?</a:t>
            </a:r>
          </a:p>
          <a:p>
            <a:pPr marL="609600" indent="-609600">
              <a:buNone/>
            </a:pPr>
            <a:endParaRPr lang="en-US" sz="2800" i="1" dirty="0" smtClean="0"/>
          </a:p>
          <a:p>
            <a:pPr marL="609600" indent="-609600">
              <a:buNone/>
            </a:pPr>
            <a:r>
              <a:rPr lang="en-US" sz="2800" i="1" dirty="0" smtClean="0"/>
              <a:t>2. 	Understand needs and motivation of the other organization</a:t>
            </a:r>
          </a:p>
          <a:p>
            <a:pPr marL="609600" indent="-609600"/>
            <a:r>
              <a:rPr lang="en-US" sz="2800" dirty="0" smtClean="0">
                <a:latin typeface="Arial" charset="0"/>
              </a:rPr>
              <a:t>What </a:t>
            </a:r>
            <a:r>
              <a:rPr lang="en-US" sz="2800" dirty="0">
                <a:latin typeface="Arial" charset="0"/>
              </a:rPr>
              <a:t>do they want?</a:t>
            </a:r>
          </a:p>
          <a:p>
            <a:pPr marL="609600" indent="-609600"/>
            <a:r>
              <a:rPr lang="en-US" sz="2800" dirty="0">
                <a:latin typeface="Arial" charset="0"/>
              </a:rPr>
              <a:t>What can they offer?</a:t>
            </a:r>
          </a:p>
          <a:p>
            <a:pPr marL="609600" indent="-609600"/>
            <a:r>
              <a:rPr lang="en-US" sz="2800" dirty="0">
                <a:latin typeface="Arial" charset="0"/>
              </a:rPr>
              <a:t>What is your history with them?</a:t>
            </a:r>
          </a:p>
          <a:p>
            <a:pPr marL="609600" indent="-609600"/>
            <a:r>
              <a:rPr lang="en-US" sz="2800" dirty="0">
                <a:latin typeface="Arial" charset="0"/>
              </a:rPr>
              <a:t>What opportunities are you bringing?</a:t>
            </a:r>
          </a:p>
          <a:p>
            <a:pPr marL="609600" indent="-609600"/>
            <a:endParaRPr lang="en-US" sz="2400" i="1" dirty="0"/>
          </a:p>
          <a:p>
            <a:pPr marL="609600" indent="-609600"/>
            <a:endParaRPr lang="en-US" dirty="0"/>
          </a:p>
        </p:txBody>
      </p:sp>
      <p:sp>
        <p:nvSpPr>
          <p:cNvPr id="428034" name="Rectangle 2"/>
          <p:cNvSpPr>
            <a:spLocks noGrp="1" noChangeArrowheads="1"/>
          </p:cNvSpPr>
          <p:nvPr>
            <p:ph type="title"/>
          </p:nvPr>
        </p:nvSpPr>
        <p:spPr>
          <a:xfrm>
            <a:off x="457200" y="0"/>
            <a:ext cx="8229600" cy="838200"/>
          </a:xfrm>
        </p:spPr>
        <p:txBody>
          <a:bodyPr/>
          <a:lstStyle/>
          <a:p>
            <a:pPr algn="r"/>
            <a:r>
              <a:rPr lang="en-US" sz="2400" b="1" dirty="0"/>
              <a:t>5 Steps to Begin Successful Partnerships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9" name="Rectangle 3"/>
          <p:cNvSpPr>
            <a:spLocks noGrp="1" noChangeArrowheads="1"/>
          </p:cNvSpPr>
          <p:nvPr>
            <p:ph idx="1"/>
          </p:nvPr>
        </p:nvSpPr>
        <p:spPr>
          <a:xfrm>
            <a:off x="457200" y="1371600"/>
            <a:ext cx="8229600" cy="4572000"/>
          </a:xfrm>
        </p:spPr>
        <p:txBody>
          <a:bodyPr>
            <a:normAutofit fontScale="47500" lnSpcReduction="20000"/>
          </a:bodyPr>
          <a:lstStyle/>
          <a:p>
            <a:pPr marL="609600" indent="-609600">
              <a:lnSpc>
                <a:spcPct val="90000"/>
              </a:lnSpc>
              <a:buNone/>
            </a:pPr>
            <a:r>
              <a:rPr lang="en-US" sz="4200" i="1" dirty="0"/>
              <a:t>3</a:t>
            </a:r>
            <a:r>
              <a:rPr lang="en-US" sz="4200" i="1" dirty="0" smtClean="0"/>
              <a:t>.	 Identify common interests </a:t>
            </a:r>
          </a:p>
          <a:p>
            <a:pPr marL="609600" indent="-609600"/>
            <a:r>
              <a:rPr lang="en-US" sz="4200" dirty="0">
                <a:latin typeface="Arial" charset="0"/>
              </a:rPr>
              <a:t>Identify community leaders who can convene others </a:t>
            </a:r>
          </a:p>
          <a:p>
            <a:pPr marL="609600" indent="-609600"/>
            <a:r>
              <a:rPr lang="en-US" sz="4200" dirty="0">
                <a:latin typeface="Arial" charset="0"/>
              </a:rPr>
              <a:t>Articulate issue in terms of needs of community and people</a:t>
            </a:r>
          </a:p>
          <a:p>
            <a:pPr marL="609600" indent="-609600"/>
            <a:r>
              <a:rPr lang="en-US" sz="4200" dirty="0">
                <a:latin typeface="Arial" charset="0"/>
              </a:rPr>
              <a:t>Articulate vision of clearly understood positive outcomes</a:t>
            </a:r>
          </a:p>
          <a:p>
            <a:pPr marL="609600" indent="-609600"/>
            <a:r>
              <a:rPr lang="en-US" sz="4200" dirty="0">
                <a:latin typeface="Arial" charset="0"/>
              </a:rPr>
              <a:t>Consider -- who else should be ‘at the table</a:t>
            </a:r>
            <a:r>
              <a:rPr lang="en-US" sz="4200" dirty="0" smtClean="0">
                <a:latin typeface="Arial" charset="0"/>
              </a:rPr>
              <a:t>’</a:t>
            </a:r>
          </a:p>
          <a:p>
            <a:pPr marL="609600" indent="-609600"/>
            <a:endParaRPr lang="en-US" sz="4200" dirty="0">
              <a:latin typeface="Arial" charset="0"/>
            </a:endParaRPr>
          </a:p>
          <a:p>
            <a:pPr marL="609600" indent="-609600">
              <a:buNone/>
            </a:pPr>
            <a:r>
              <a:rPr lang="en-US" sz="4200" dirty="0"/>
              <a:t>4</a:t>
            </a:r>
            <a:r>
              <a:rPr lang="en-US" sz="4200" dirty="0" smtClean="0"/>
              <a:t>.	</a:t>
            </a:r>
            <a:r>
              <a:rPr lang="en-US" sz="4200" i="1" dirty="0" smtClean="0"/>
              <a:t> </a:t>
            </a:r>
            <a:r>
              <a:rPr lang="en-US" sz="4200" i="1" dirty="0"/>
              <a:t>Plan together, plan early, and put it in writing</a:t>
            </a:r>
          </a:p>
          <a:p>
            <a:pPr marL="609600" indent="-609600"/>
            <a:r>
              <a:rPr lang="en-US" sz="4200" dirty="0">
                <a:latin typeface="Arial" charset="0"/>
              </a:rPr>
              <a:t>Gather information from partners about desired outcome or expected results </a:t>
            </a:r>
          </a:p>
          <a:p>
            <a:pPr marL="609600" indent="-609600"/>
            <a:r>
              <a:rPr lang="en-US" sz="4200" dirty="0">
                <a:latin typeface="Arial" charset="0"/>
              </a:rPr>
              <a:t>Articulate the broadly worded goals or desired results</a:t>
            </a:r>
          </a:p>
          <a:p>
            <a:pPr marL="609600" indent="-609600"/>
            <a:r>
              <a:rPr lang="en-US" sz="4200" dirty="0">
                <a:latin typeface="Arial" charset="0"/>
              </a:rPr>
              <a:t>Small group takes the information to draft a work plan </a:t>
            </a:r>
          </a:p>
          <a:p>
            <a:pPr marL="609600" indent="-609600"/>
            <a:r>
              <a:rPr lang="en-US" sz="4200" dirty="0">
                <a:latin typeface="Arial" charset="0"/>
              </a:rPr>
              <a:t>Present draft work plan to partnership for feedback</a:t>
            </a:r>
          </a:p>
          <a:p>
            <a:pPr marL="609600" indent="-609600"/>
            <a:r>
              <a:rPr lang="en-US" sz="4200" dirty="0">
                <a:latin typeface="Arial" charset="0"/>
              </a:rPr>
              <a:t>Modify draft</a:t>
            </a:r>
          </a:p>
          <a:p>
            <a:pPr marL="609600" indent="-609600"/>
            <a:r>
              <a:rPr lang="en-US" sz="4200" dirty="0">
                <a:latin typeface="Arial" charset="0"/>
              </a:rPr>
              <a:t>Present modified version to partnership for acceptance</a:t>
            </a:r>
            <a:endParaRPr lang="en-US" sz="4200" i="1" dirty="0"/>
          </a:p>
          <a:p>
            <a:pPr marL="609600" indent="-609600"/>
            <a:endParaRPr lang="en-US" sz="2000" i="1" dirty="0"/>
          </a:p>
        </p:txBody>
      </p:sp>
      <p:sp>
        <p:nvSpPr>
          <p:cNvPr id="429058" name="Rectangle 2"/>
          <p:cNvSpPr>
            <a:spLocks noGrp="1" noChangeArrowheads="1"/>
          </p:cNvSpPr>
          <p:nvPr>
            <p:ph type="title"/>
          </p:nvPr>
        </p:nvSpPr>
        <p:spPr>
          <a:xfrm>
            <a:off x="457200" y="304800"/>
            <a:ext cx="8229600" cy="533400"/>
          </a:xfrm>
        </p:spPr>
        <p:txBody>
          <a:bodyPr/>
          <a:lstStyle/>
          <a:p>
            <a:pPr algn="r"/>
            <a:r>
              <a:rPr lang="en-US" sz="2400" b="1" dirty="0"/>
              <a:t>5 Steps to Begin Successful Partnerships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3" name="Rectangle 3"/>
          <p:cNvSpPr>
            <a:spLocks noGrp="1" noChangeArrowheads="1"/>
          </p:cNvSpPr>
          <p:nvPr>
            <p:ph idx="1"/>
          </p:nvPr>
        </p:nvSpPr>
        <p:spPr/>
        <p:txBody>
          <a:bodyPr/>
          <a:lstStyle/>
          <a:p>
            <a:pPr marL="609600" indent="-609600">
              <a:buNone/>
            </a:pPr>
            <a:r>
              <a:rPr lang="en-US" sz="2400" i="1" dirty="0">
                <a:latin typeface="Arial" charset="0"/>
              </a:rPr>
              <a:t>5. Agree on roles, tasks and responsibilities</a:t>
            </a:r>
          </a:p>
          <a:p>
            <a:pPr marL="609600" indent="-609600"/>
            <a:r>
              <a:rPr lang="en-US" sz="2400" dirty="0">
                <a:latin typeface="Arial" charset="0"/>
              </a:rPr>
              <a:t>Clearly define the roles and responsibilities related to the partnership in the partnership </a:t>
            </a:r>
            <a:r>
              <a:rPr lang="en-US" sz="2400" dirty="0" smtClean="0">
                <a:latin typeface="Arial" charset="0"/>
              </a:rPr>
              <a:t>agreement.</a:t>
            </a:r>
          </a:p>
          <a:p>
            <a:pPr marL="609600" indent="-609600">
              <a:buNone/>
            </a:pPr>
            <a:endParaRPr lang="en-US" sz="2400" i="1" dirty="0" smtClean="0">
              <a:latin typeface="Arial" charset="0"/>
            </a:endParaRPr>
          </a:p>
          <a:p>
            <a:pPr marL="609600" indent="-609600">
              <a:buNone/>
            </a:pPr>
            <a:r>
              <a:rPr lang="en-US" sz="2400" i="1" dirty="0" smtClean="0">
                <a:latin typeface="Arial" charset="0"/>
              </a:rPr>
              <a:t>6. And ...Celebrate!</a:t>
            </a:r>
          </a:p>
          <a:p>
            <a:pPr marL="609600" indent="-609600"/>
            <a:r>
              <a:rPr lang="en-US" sz="2400" dirty="0" smtClean="0">
                <a:latin typeface="Arial" charset="0"/>
              </a:rPr>
              <a:t>Okay</a:t>
            </a:r>
            <a:r>
              <a:rPr lang="en-US" sz="2400" dirty="0">
                <a:latin typeface="Arial" charset="0"/>
              </a:rPr>
              <a:t>, there is a sixth step. Celebrate the successes of the partnership along the way; don’t wait for it to be over to recognize your accomplishments.</a:t>
            </a:r>
          </a:p>
          <a:p>
            <a:pPr marL="609600" indent="-609600"/>
            <a:endParaRPr lang="en-US" sz="2400" i="1" dirty="0">
              <a:latin typeface="Arial" charset="0"/>
            </a:endParaRPr>
          </a:p>
          <a:p>
            <a:pPr marL="609600" indent="-609600"/>
            <a:endParaRPr lang="en-US" dirty="0"/>
          </a:p>
        </p:txBody>
      </p:sp>
      <p:sp>
        <p:nvSpPr>
          <p:cNvPr id="430082" name="Rectangle 2"/>
          <p:cNvSpPr>
            <a:spLocks noGrp="1" noChangeArrowheads="1"/>
          </p:cNvSpPr>
          <p:nvPr>
            <p:ph type="title"/>
          </p:nvPr>
        </p:nvSpPr>
        <p:spPr>
          <a:xfrm>
            <a:off x="457200" y="152400"/>
            <a:ext cx="8229600" cy="762000"/>
          </a:xfrm>
        </p:spPr>
        <p:txBody>
          <a:bodyPr/>
          <a:lstStyle/>
          <a:p>
            <a:pPr algn="r"/>
            <a:r>
              <a:rPr lang="en-US" sz="2400" b="1" dirty="0"/>
              <a:t>5 Steps to Begin Successful Partnerships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idx="1"/>
          </p:nvPr>
        </p:nvSpPr>
        <p:spPr/>
        <p:txBody>
          <a:bodyPr>
            <a:normAutofit lnSpcReduction="10000"/>
          </a:bodyPr>
          <a:lstStyle/>
          <a:p>
            <a:pPr lvl="1">
              <a:buFont typeface="Wingdings" pitchFamily="2" charset="2"/>
              <a:buChar char="§"/>
            </a:pPr>
            <a:r>
              <a:rPr lang="en-US" sz="3200" dirty="0" smtClean="0">
                <a:latin typeface="Arial" charset="0"/>
              </a:rPr>
              <a:t>What </a:t>
            </a:r>
            <a:r>
              <a:rPr lang="en-US" sz="3200" dirty="0">
                <a:latin typeface="Arial" charset="0"/>
              </a:rPr>
              <a:t>do you have to offer?</a:t>
            </a:r>
          </a:p>
          <a:p>
            <a:pPr lvl="1">
              <a:buFont typeface="Wingdings" pitchFamily="2" charset="2"/>
              <a:buChar char="§"/>
            </a:pPr>
            <a:r>
              <a:rPr lang="en-US" sz="3200" dirty="0">
                <a:latin typeface="Arial" charset="0"/>
              </a:rPr>
              <a:t>What experiences, skills, opportunities are </a:t>
            </a:r>
            <a:r>
              <a:rPr lang="en-US" sz="3200" dirty="0" smtClean="0">
                <a:latin typeface="Arial" charset="0"/>
              </a:rPr>
              <a:t>government partners looking </a:t>
            </a:r>
            <a:r>
              <a:rPr lang="en-US" sz="3200" dirty="0">
                <a:latin typeface="Arial" charset="0"/>
              </a:rPr>
              <a:t>for</a:t>
            </a:r>
            <a:r>
              <a:rPr lang="en-US" sz="3200" dirty="0" smtClean="0">
                <a:latin typeface="Arial" charset="0"/>
              </a:rPr>
              <a:t>?</a:t>
            </a:r>
          </a:p>
          <a:p>
            <a:pPr lvl="1">
              <a:buNone/>
            </a:pPr>
            <a:endParaRPr lang="en-US" dirty="0">
              <a:latin typeface="Arial" charset="0"/>
            </a:endParaRPr>
          </a:p>
          <a:p>
            <a:r>
              <a:rPr lang="en-US" sz="2000" dirty="0">
                <a:latin typeface="Arial" charset="0"/>
              </a:rPr>
              <a:t>As you consider your answers, do you have in mind a company, nonprofit, government agency, or community of faith that you think matches your needs? Is it a group that you may not have considered before as a partner?</a:t>
            </a:r>
          </a:p>
          <a:p>
            <a:endParaRPr lang="en-US" sz="2000" dirty="0">
              <a:latin typeface="Arial" charset="0"/>
            </a:endParaRPr>
          </a:p>
          <a:p>
            <a:r>
              <a:rPr lang="en-US" sz="2000" dirty="0">
                <a:latin typeface="Arial" charset="0"/>
              </a:rPr>
              <a:t>Consider your existing partnerships: do your needs and offerings still match? Do you or they have new resources to offer or needs to be addressed?</a:t>
            </a:r>
          </a:p>
          <a:p>
            <a:pPr lvl="1">
              <a:buFont typeface="Wingdings" pitchFamily="2" charset="2"/>
              <a:buNone/>
            </a:pPr>
            <a:endParaRPr lang="en-US" dirty="0">
              <a:solidFill>
                <a:srgbClr val="FFF5DB"/>
              </a:solidFill>
              <a:latin typeface="Arial" charset="0"/>
            </a:endParaRPr>
          </a:p>
          <a:p>
            <a:pPr lvl="1">
              <a:buFont typeface="Wingdings" pitchFamily="2" charset="2"/>
              <a:buNone/>
            </a:pPr>
            <a:endParaRPr lang="en-US" i="0" dirty="0">
              <a:solidFill>
                <a:schemeClr val="tx1"/>
              </a:solidFill>
              <a:latin typeface="Times New Roman" charset="0"/>
            </a:endParaRPr>
          </a:p>
        </p:txBody>
      </p:sp>
      <p:sp>
        <p:nvSpPr>
          <p:cNvPr id="413698" name="Rectangle 2"/>
          <p:cNvSpPr>
            <a:spLocks noGrp="1" noChangeArrowheads="1"/>
          </p:cNvSpPr>
          <p:nvPr>
            <p:ph type="title"/>
          </p:nvPr>
        </p:nvSpPr>
        <p:spPr>
          <a:xfrm>
            <a:off x="228600" y="457200"/>
            <a:ext cx="8726487" cy="685800"/>
          </a:xfrm>
        </p:spPr>
        <p:txBody>
          <a:bodyPr>
            <a:normAutofit fontScale="90000"/>
          </a:bodyPr>
          <a:lstStyle/>
          <a:p>
            <a:pPr algn="r"/>
            <a:r>
              <a:rPr lang="en-US" sz="2800" b="1" dirty="0"/>
              <a:t>Start a relationship off right</a:t>
            </a:r>
            <a:br>
              <a:rPr lang="en-US" sz="2800" b="1" dirty="0"/>
            </a:br>
            <a:r>
              <a:rPr lang="en-US" sz="2800" b="1" dirty="0"/>
              <a:t>…match making for partnerships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3524" name="Rectangle 4"/>
          <p:cNvSpPr>
            <a:spLocks noGrp="1" noChangeArrowheads="1"/>
          </p:cNvSpPr>
          <p:nvPr>
            <p:ph idx="1"/>
          </p:nvPr>
        </p:nvSpPr>
        <p:spPr>
          <a:xfrm>
            <a:off x="609600" y="1360488"/>
            <a:ext cx="8001000" cy="5497512"/>
          </a:xfrm>
        </p:spPr>
        <p:txBody>
          <a:bodyPr>
            <a:noAutofit/>
          </a:bodyPr>
          <a:lstStyle/>
          <a:p>
            <a:pPr lvl="1"/>
            <a:r>
              <a:rPr lang="en-US" sz="3200" dirty="0"/>
              <a:t>Identify successful practices for forming and doing work through </a:t>
            </a:r>
            <a:r>
              <a:rPr lang="en-US" sz="3200" dirty="0" smtClean="0"/>
              <a:t>partnerships with government </a:t>
            </a:r>
            <a:endParaRPr lang="en-US" sz="3200" dirty="0"/>
          </a:p>
          <a:p>
            <a:pPr lvl="1"/>
            <a:r>
              <a:rPr lang="en-US" sz="3200" dirty="0"/>
              <a:t>Understand the needs and motivations of potential </a:t>
            </a:r>
            <a:r>
              <a:rPr lang="en-US" sz="3200" dirty="0" smtClean="0"/>
              <a:t>government partners </a:t>
            </a:r>
            <a:endParaRPr lang="en-US" sz="3200" dirty="0">
              <a:latin typeface="Arial" charset="0"/>
            </a:endParaRPr>
          </a:p>
          <a:p>
            <a:pPr lvl="1"/>
            <a:r>
              <a:rPr lang="en-US" sz="3200" dirty="0"/>
              <a:t>Understand your own organization and what it can bring to a partnership</a:t>
            </a:r>
            <a:endParaRPr lang="en-US" sz="3200" dirty="0">
              <a:latin typeface="Arial" charset="0"/>
            </a:endParaRPr>
          </a:p>
          <a:p>
            <a:pPr lvl="1"/>
            <a:r>
              <a:rPr lang="en-US" sz="3200" dirty="0"/>
              <a:t>Learn to target a recruiting message to potential partners</a:t>
            </a:r>
          </a:p>
        </p:txBody>
      </p:sp>
      <p:sp>
        <p:nvSpPr>
          <p:cNvPr id="363523" name="Rectangle 3"/>
          <p:cNvSpPr>
            <a:spLocks noGrp="1" noChangeArrowheads="1"/>
          </p:cNvSpPr>
          <p:nvPr>
            <p:ph type="title"/>
          </p:nvPr>
        </p:nvSpPr>
        <p:spPr>
          <a:xfrm>
            <a:off x="149225" y="238125"/>
            <a:ext cx="8961438" cy="685800"/>
          </a:xfrm>
        </p:spPr>
        <p:txBody>
          <a:bodyPr/>
          <a:lstStyle/>
          <a:p>
            <a:pPr algn="r"/>
            <a:r>
              <a:rPr lang="en-US" sz="2400" b="1">
                <a:latin typeface="Arial" charset="0"/>
              </a:rPr>
              <a:t>Presentation Objectives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3524">
                                            <p:txEl>
                                              <p:pRg st="0" end="0"/>
                                            </p:txEl>
                                          </p:spTgt>
                                        </p:tgtEl>
                                        <p:attrNameLst>
                                          <p:attrName>style.visibility</p:attrName>
                                        </p:attrNameLst>
                                      </p:cBhvr>
                                      <p:to>
                                        <p:strVal val="visible"/>
                                      </p:to>
                                    </p:set>
                                    <p:animEffect transition="in" filter="dissolve">
                                      <p:cBhvr>
                                        <p:cTn id="7" dur="500"/>
                                        <p:tgtEl>
                                          <p:spTgt spid="36352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63524">
                                            <p:txEl>
                                              <p:pRg st="1" end="1"/>
                                            </p:txEl>
                                          </p:spTgt>
                                        </p:tgtEl>
                                        <p:attrNameLst>
                                          <p:attrName>style.visibility</p:attrName>
                                        </p:attrNameLst>
                                      </p:cBhvr>
                                      <p:to>
                                        <p:strVal val="visible"/>
                                      </p:to>
                                    </p:set>
                                    <p:animEffect transition="in" filter="dissolve">
                                      <p:cBhvr>
                                        <p:cTn id="10" dur="500"/>
                                        <p:tgtEl>
                                          <p:spTgt spid="363524">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63524">
                                            <p:txEl>
                                              <p:pRg st="2" end="2"/>
                                            </p:txEl>
                                          </p:spTgt>
                                        </p:tgtEl>
                                        <p:attrNameLst>
                                          <p:attrName>style.visibility</p:attrName>
                                        </p:attrNameLst>
                                      </p:cBhvr>
                                      <p:to>
                                        <p:strVal val="visible"/>
                                      </p:to>
                                    </p:set>
                                    <p:animEffect transition="in" filter="dissolve">
                                      <p:cBhvr>
                                        <p:cTn id="13" dur="500"/>
                                        <p:tgtEl>
                                          <p:spTgt spid="363524">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63524">
                                            <p:txEl>
                                              <p:pRg st="3" end="3"/>
                                            </p:txEl>
                                          </p:spTgt>
                                        </p:tgtEl>
                                        <p:attrNameLst>
                                          <p:attrName>style.visibility</p:attrName>
                                        </p:attrNameLst>
                                      </p:cBhvr>
                                      <p:to>
                                        <p:strVal val="visible"/>
                                      </p:to>
                                    </p:set>
                                    <p:animEffect transition="in" filter="dissolve">
                                      <p:cBhvr>
                                        <p:cTn id="16" dur="500"/>
                                        <p:tgtEl>
                                          <p:spTgt spid="3635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4"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7" name="Rectangle 3"/>
          <p:cNvSpPr>
            <a:spLocks noGrp="1" noChangeArrowheads="1"/>
          </p:cNvSpPr>
          <p:nvPr>
            <p:ph idx="1"/>
          </p:nvPr>
        </p:nvSpPr>
        <p:spPr/>
        <p:txBody>
          <a:bodyPr/>
          <a:lstStyle/>
          <a:p>
            <a:r>
              <a:rPr lang="en-US" dirty="0"/>
              <a:t>Think up a 1 minute stoop speech!</a:t>
            </a:r>
          </a:p>
          <a:p>
            <a:endParaRPr lang="en-US" dirty="0"/>
          </a:p>
          <a:p>
            <a:r>
              <a:rPr lang="en-US" dirty="0"/>
              <a:t>Knowing what you do about your assets and needs as a partner, if you only had 1 minute to interest a potential partner, what would you say?</a:t>
            </a:r>
          </a:p>
          <a:p>
            <a:endParaRPr lang="en-US" dirty="0"/>
          </a:p>
          <a:p>
            <a:endParaRPr lang="en-US" dirty="0"/>
          </a:p>
        </p:txBody>
      </p:sp>
      <p:sp>
        <p:nvSpPr>
          <p:cNvPr id="431106" name="Rectangle 2"/>
          <p:cNvSpPr>
            <a:spLocks noGrp="1" noChangeArrowheads="1"/>
          </p:cNvSpPr>
          <p:nvPr>
            <p:ph type="title"/>
          </p:nvPr>
        </p:nvSpPr>
        <p:spPr/>
        <p:txBody>
          <a:bodyPr/>
          <a:lstStyle/>
          <a:p>
            <a:pPr algn="r"/>
            <a:r>
              <a:rPr lang="en-US" sz="3200"/>
              <a:t>Stoop Speech</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1956" name="Rectangle 4"/>
          <p:cNvSpPr>
            <a:spLocks noGrp="1" noChangeArrowheads="1"/>
          </p:cNvSpPr>
          <p:nvPr>
            <p:ph idx="1"/>
          </p:nvPr>
        </p:nvSpPr>
        <p:spPr>
          <a:xfrm>
            <a:off x="533400" y="831850"/>
            <a:ext cx="8348663" cy="7862888"/>
          </a:xfrm>
        </p:spPr>
        <p:txBody>
          <a:bodyPr/>
          <a:lstStyle/>
          <a:p>
            <a:r>
              <a:rPr lang="en-US" sz="2400" dirty="0"/>
              <a:t>For organizations in existing partnerships, it is critical to understand that successful partnerships manage the relationship and not just the initial deal. If you are in an existing partnership, this might be a good time to stop and conduct a partnership check-up: how well you are doing in the listed areas?</a:t>
            </a:r>
          </a:p>
          <a:p>
            <a:pPr lvl="1">
              <a:buFont typeface="Wingdings" pitchFamily="2" charset="2"/>
              <a:buChar char="§"/>
            </a:pPr>
            <a:r>
              <a:rPr lang="en-US" dirty="0">
                <a:solidFill>
                  <a:srgbClr val="FFF5DB"/>
                </a:solidFill>
                <a:latin typeface="Arial" charset="0"/>
              </a:rPr>
              <a:t>Managing the volunteers well</a:t>
            </a:r>
          </a:p>
          <a:p>
            <a:pPr lvl="1">
              <a:buFont typeface="Wingdings" pitchFamily="2" charset="2"/>
              <a:buChar char="§"/>
            </a:pPr>
            <a:r>
              <a:rPr lang="en-US" dirty="0">
                <a:solidFill>
                  <a:srgbClr val="FFF5DB"/>
                </a:solidFill>
                <a:latin typeface="Arial" charset="0"/>
              </a:rPr>
              <a:t>Checking your actions against the points of agreement</a:t>
            </a:r>
          </a:p>
          <a:p>
            <a:pPr lvl="1">
              <a:buFont typeface="Wingdings" pitchFamily="2" charset="2"/>
              <a:buChar char="§"/>
            </a:pPr>
            <a:r>
              <a:rPr lang="en-US" dirty="0">
                <a:solidFill>
                  <a:srgbClr val="FFF5DB"/>
                </a:solidFill>
                <a:latin typeface="Arial" charset="0"/>
              </a:rPr>
              <a:t>Asking for feedback on how well the organizations work together</a:t>
            </a:r>
          </a:p>
          <a:p>
            <a:pPr lvl="1">
              <a:buFont typeface="Wingdings" pitchFamily="2" charset="2"/>
              <a:buChar char="§"/>
            </a:pPr>
            <a:r>
              <a:rPr lang="en-US" dirty="0">
                <a:solidFill>
                  <a:srgbClr val="FFF5DB"/>
                </a:solidFill>
                <a:latin typeface="Arial" charset="0"/>
              </a:rPr>
              <a:t>Documenting the partnership’s successes</a:t>
            </a:r>
          </a:p>
          <a:p>
            <a:pPr lvl="1">
              <a:buFont typeface="Wingdings" pitchFamily="2" charset="2"/>
              <a:buChar char="§"/>
            </a:pPr>
            <a:r>
              <a:rPr lang="en-US" dirty="0">
                <a:solidFill>
                  <a:srgbClr val="FFF5DB"/>
                </a:solidFill>
                <a:latin typeface="Arial" charset="0"/>
              </a:rPr>
              <a:t>Communicating the successes with partners, staff, volunteers, the public, and policy makers</a:t>
            </a:r>
          </a:p>
          <a:p>
            <a:pPr lvl="1">
              <a:buFontTx/>
              <a:buNone/>
            </a:pPr>
            <a:endParaRPr lang="en-US" sz="1800" dirty="0"/>
          </a:p>
        </p:txBody>
      </p:sp>
      <p:sp>
        <p:nvSpPr>
          <p:cNvPr id="381955" name="Rectangle 3"/>
          <p:cNvSpPr>
            <a:spLocks noGrp="1" noChangeArrowheads="1"/>
          </p:cNvSpPr>
          <p:nvPr>
            <p:ph type="title"/>
          </p:nvPr>
        </p:nvSpPr>
        <p:spPr>
          <a:xfrm>
            <a:off x="0" y="0"/>
            <a:ext cx="8961438" cy="914400"/>
          </a:xfrm>
        </p:spPr>
        <p:txBody>
          <a:bodyPr>
            <a:normAutofit/>
          </a:bodyPr>
          <a:lstStyle/>
          <a:p>
            <a:pPr algn="r"/>
            <a:r>
              <a:rPr lang="en-US" sz="2400" b="1" dirty="0">
                <a:latin typeface="Arial" charset="0"/>
              </a:rPr>
              <a:t>Manage the relationships, </a:t>
            </a:r>
            <a:br>
              <a:rPr lang="en-US" sz="2400" b="1" dirty="0">
                <a:latin typeface="Arial" charset="0"/>
              </a:rPr>
            </a:br>
            <a:r>
              <a:rPr lang="en-US" sz="2400" b="1" dirty="0">
                <a:latin typeface="Arial" charset="0"/>
              </a:rPr>
              <a:t>not just the deal</a:t>
            </a:r>
          </a:p>
        </p:txBody>
      </p:sp>
      <p:sp>
        <p:nvSpPr>
          <p:cNvPr id="381957" name="Text Box 5"/>
          <p:cNvSpPr txBox="1">
            <a:spLocks noChangeArrowheads="1"/>
          </p:cNvSpPr>
          <p:nvPr/>
        </p:nvSpPr>
        <p:spPr bwMode="auto">
          <a:xfrm>
            <a:off x="3119438" y="3854450"/>
            <a:ext cx="4052887"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81958" name="Text Box 6"/>
          <p:cNvSpPr txBox="1">
            <a:spLocks noChangeArrowheads="1"/>
          </p:cNvSpPr>
          <p:nvPr/>
        </p:nvSpPr>
        <p:spPr bwMode="auto">
          <a:xfrm>
            <a:off x="4572000" y="1111250"/>
            <a:ext cx="71755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81959" name="Text Box 7"/>
          <p:cNvSpPr txBox="1">
            <a:spLocks noChangeArrowheads="1"/>
          </p:cNvSpPr>
          <p:nvPr/>
        </p:nvSpPr>
        <p:spPr bwMode="auto">
          <a:xfrm>
            <a:off x="4572000" y="1111250"/>
            <a:ext cx="1165225"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1956">
                                            <p:txEl>
                                              <p:pRg st="0" end="0"/>
                                            </p:txEl>
                                          </p:spTgt>
                                        </p:tgtEl>
                                        <p:attrNameLst>
                                          <p:attrName>style.visibility</p:attrName>
                                        </p:attrNameLst>
                                      </p:cBhvr>
                                      <p:to>
                                        <p:strVal val="visible"/>
                                      </p:to>
                                    </p:set>
                                    <p:animEffect transition="in" filter="dissolve">
                                      <p:cBhvr>
                                        <p:cTn id="7" dur="500"/>
                                        <p:tgtEl>
                                          <p:spTgt spid="381956">
                                            <p:txEl>
                                              <p:pRg st="0" end="0"/>
                                            </p:txEl>
                                          </p:spTgt>
                                        </p:tgtEl>
                                      </p:cBhvr>
                                    </p:animEffect>
                                  </p:childTnLst>
                                  <p:subTnLst>
                                    <p:animClr clrSpc="rgb" dir="cw">
                                      <p:cBhvr override="childStyle">
                                        <p:cTn dur="1" fill="hold" display="0" masterRel="nextClick" afterEffect="1"/>
                                        <p:tgtEl>
                                          <p:spTgt spid="381956">
                                            <p:txEl>
                                              <p:pRg st="0" end="0"/>
                                            </p:txEl>
                                          </p:spTgt>
                                        </p:tgtEl>
                                        <p:attrNameLst>
                                          <p:attrName>ppt_c</p:attrName>
                                        </p:attrNameLst>
                                      </p:cBhvr>
                                      <p:to>
                                        <a:srgbClr val="A7A9BD"/>
                                      </p:to>
                                    </p:animClr>
                                  </p:subTnLst>
                                </p:cTn>
                              </p:par>
                              <p:par>
                                <p:cTn id="8" presetID="9" presetClass="entr" presetSubtype="0" fill="hold" grpId="0" nodeType="withEffect">
                                  <p:stCondLst>
                                    <p:cond delay="0"/>
                                  </p:stCondLst>
                                  <p:childTnLst>
                                    <p:set>
                                      <p:cBhvr>
                                        <p:cTn id="9" dur="1" fill="hold">
                                          <p:stCondLst>
                                            <p:cond delay="0"/>
                                          </p:stCondLst>
                                        </p:cTn>
                                        <p:tgtEl>
                                          <p:spTgt spid="381956">
                                            <p:txEl>
                                              <p:pRg st="1" end="1"/>
                                            </p:txEl>
                                          </p:spTgt>
                                        </p:tgtEl>
                                        <p:attrNameLst>
                                          <p:attrName>style.visibility</p:attrName>
                                        </p:attrNameLst>
                                      </p:cBhvr>
                                      <p:to>
                                        <p:strVal val="visible"/>
                                      </p:to>
                                    </p:set>
                                    <p:animEffect transition="in" filter="dissolve">
                                      <p:cBhvr>
                                        <p:cTn id="10" dur="500"/>
                                        <p:tgtEl>
                                          <p:spTgt spid="381956">
                                            <p:txEl>
                                              <p:pRg st="1" end="1"/>
                                            </p:txEl>
                                          </p:spTgt>
                                        </p:tgtEl>
                                      </p:cBhvr>
                                    </p:animEffect>
                                  </p:childTnLst>
                                  <p:subTnLst>
                                    <p:animClr clrSpc="rgb" dir="cw">
                                      <p:cBhvr override="childStyle">
                                        <p:cTn dur="1" fill="hold" display="0" masterRel="nextClick" afterEffect="1"/>
                                        <p:tgtEl>
                                          <p:spTgt spid="381956">
                                            <p:txEl>
                                              <p:pRg st="1" end="1"/>
                                            </p:txEl>
                                          </p:spTgt>
                                        </p:tgtEl>
                                        <p:attrNameLst>
                                          <p:attrName>ppt_c</p:attrName>
                                        </p:attrNameLst>
                                      </p:cBhvr>
                                      <p:to>
                                        <a:srgbClr val="A7A9BD"/>
                                      </p:to>
                                    </p:animClr>
                                  </p:subTnLst>
                                </p:cTn>
                              </p:par>
                              <p:par>
                                <p:cTn id="11" presetID="9" presetClass="entr" presetSubtype="0" fill="hold" grpId="0" nodeType="withEffect">
                                  <p:stCondLst>
                                    <p:cond delay="0"/>
                                  </p:stCondLst>
                                  <p:childTnLst>
                                    <p:set>
                                      <p:cBhvr>
                                        <p:cTn id="12" dur="1" fill="hold">
                                          <p:stCondLst>
                                            <p:cond delay="0"/>
                                          </p:stCondLst>
                                        </p:cTn>
                                        <p:tgtEl>
                                          <p:spTgt spid="381956">
                                            <p:txEl>
                                              <p:pRg st="2" end="2"/>
                                            </p:txEl>
                                          </p:spTgt>
                                        </p:tgtEl>
                                        <p:attrNameLst>
                                          <p:attrName>style.visibility</p:attrName>
                                        </p:attrNameLst>
                                      </p:cBhvr>
                                      <p:to>
                                        <p:strVal val="visible"/>
                                      </p:to>
                                    </p:set>
                                    <p:animEffect transition="in" filter="dissolve">
                                      <p:cBhvr>
                                        <p:cTn id="13" dur="500"/>
                                        <p:tgtEl>
                                          <p:spTgt spid="381956">
                                            <p:txEl>
                                              <p:pRg st="2" end="2"/>
                                            </p:txEl>
                                          </p:spTgt>
                                        </p:tgtEl>
                                      </p:cBhvr>
                                    </p:animEffect>
                                  </p:childTnLst>
                                  <p:subTnLst>
                                    <p:animClr clrSpc="rgb" dir="cw">
                                      <p:cBhvr override="childStyle">
                                        <p:cTn dur="1" fill="hold" display="0" masterRel="nextClick" afterEffect="1"/>
                                        <p:tgtEl>
                                          <p:spTgt spid="381956">
                                            <p:txEl>
                                              <p:pRg st="2" end="2"/>
                                            </p:txEl>
                                          </p:spTgt>
                                        </p:tgtEl>
                                        <p:attrNameLst>
                                          <p:attrName>ppt_c</p:attrName>
                                        </p:attrNameLst>
                                      </p:cBhvr>
                                      <p:to>
                                        <a:srgbClr val="A7A9BD"/>
                                      </p:to>
                                    </p:animClr>
                                  </p:subTnLst>
                                </p:cTn>
                              </p:par>
                              <p:par>
                                <p:cTn id="14" presetID="9" presetClass="entr" presetSubtype="0" fill="hold" grpId="0" nodeType="withEffect">
                                  <p:stCondLst>
                                    <p:cond delay="0"/>
                                  </p:stCondLst>
                                  <p:childTnLst>
                                    <p:set>
                                      <p:cBhvr>
                                        <p:cTn id="15" dur="1" fill="hold">
                                          <p:stCondLst>
                                            <p:cond delay="0"/>
                                          </p:stCondLst>
                                        </p:cTn>
                                        <p:tgtEl>
                                          <p:spTgt spid="381956">
                                            <p:txEl>
                                              <p:pRg st="3" end="3"/>
                                            </p:txEl>
                                          </p:spTgt>
                                        </p:tgtEl>
                                        <p:attrNameLst>
                                          <p:attrName>style.visibility</p:attrName>
                                        </p:attrNameLst>
                                      </p:cBhvr>
                                      <p:to>
                                        <p:strVal val="visible"/>
                                      </p:to>
                                    </p:set>
                                    <p:animEffect transition="in" filter="dissolve">
                                      <p:cBhvr>
                                        <p:cTn id="16" dur="500"/>
                                        <p:tgtEl>
                                          <p:spTgt spid="381956">
                                            <p:txEl>
                                              <p:pRg st="3" end="3"/>
                                            </p:txEl>
                                          </p:spTgt>
                                        </p:tgtEl>
                                      </p:cBhvr>
                                    </p:animEffect>
                                  </p:childTnLst>
                                  <p:subTnLst>
                                    <p:animClr clrSpc="rgb" dir="cw">
                                      <p:cBhvr override="childStyle">
                                        <p:cTn dur="1" fill="hold" display="0" masterRel="nextClick" afterEffect="1"/>
                                        <p:tgtEl>
                                          <p:spTgt spid="381956">
                                            <p:txEl>
                                              <p:pRg st="3" end="3"/>
                                            </p:txEl>
                                          </p:spTgt>
                                        </p:tgtEl>
                                        <p:attrNameLst>
                                          <p:attrName>ppt_c</p:attrName>
                                        </p:attrNameLst>
                                      </p:cBhvr>
                                      <p:to>
                                        <a:srgbClr val="A7A9BD"/>
                                      </p:to>
                                    </p:animClr>
                                  </p:subTnLst>
                                </p:cTn>
                              </p:par>
                              <p:par>
                                <p:cTn id="17" presetID="9" presetClass="entr" presetSubtype="0" fill="hold" grpId="0" nodeType="withEffect">
                                  <p:stCondLst>
                                    <p:cond delay="0"/>
                                  </p:stCondLst>
                                  <p:childTnLst>
                                    <p:set>
                                      <p:cBhvr>
                                        <p:cTn id="18" dur="1" fill="hold">
                                          <p:stCondLst>
                                            <p:cond delay="0"/>
                                          </p:stCondLst>
                                        </p:cTn>
                                        <p:tgtEl>
                                          <p:spTgt spid="381956">
                                            <p:txEl>
                                              <p:pRg st="4" end="4"/>
                                            </p:txEl>
                                          </p:spTgt>
                                        </p:tgtEl>
                                        <p:attrNameLst>
                                          <p:attrName>style.visibility</p:attrName>
                                        </p:attrNameLst>
                                      </p:cBhvr>
                                      <p:to>
                                        <p:strVal val="visible"/>
                                      </p:to>
                                    </p:set>
                                    <p:animEffect transition="in" filter="dissolve">
                                      <p:cBhvr>
                                        <p:cTn id="19" dur="500"/>
                                        <p:tgtEl>
                                          <p:spTgt spid="381956">
                                            <p:txEl>
                                              <p:pRg st="4" end="4"/>
                                            </p:txEl>
                                          </p:spTgt>
                                        </p:tgtEl>
                                      </p:cBhvr>
                                    </p:animEffect>
                                  </p:childTnLst>
                                  <p:subTnLst>
                                    <p:animClr clrSpc="rgb" dir="cw">
                                      <p:cBhvr override="childStyle">
                                        <p:cTn dur="1" fill="hold" display="0" masterRel="nextClick" afterEffect="1"/>
                                        <p:tgtEl>
                                          <p:spTgt spid="381956">
                                            <p:txEl>
                                              <p:pRg st="4" end="4"/>
                                            </p:txEl>
                                          </p:spTgt>
                                        </p:tgtEl>
                                        <p:attrNameLst>
                                          <p:attrName>ppt_c</p:attrName>
                                        </p:attrNameLst>
                                      </p:cBhvr>
                                      <p:to>
                                        <a:srgbClr val="A7A9BD"/>
                                      </p:to>
                                    </p:animClr>
                                  </p:subTnLst>
                                </p:cTn>
                              </p:par>
                              <p:par>
                                <p:cTn id="20" presetID="9" presetClass="entr" presetSubtype="0" fill="hold" grpId="0" nodeType="withEffect">
                                  <p:stCondLst>
                                    <p:cond delay="0"/>
                                  </p:stCondLst>
                                  <p:childTnLst>
                                    <p:set>
                                      <p:cBhvr>
                                        <p:cTn id="21" dur="1" fill="hold">
                                          <p:stCondLst>
                                            <p:cond delay="0"/>
                                          </p:stCondLst>
                                        </p:cTn>
                                        <p:tgtEl>
                                          <p:spTgt spid="381956">
                                            <p:txEl>
                                              <p:pRg st="5" end="5"/>
                                            </p:txEl>
                                          </p:spTgt>
                                        </p:tgtEl>
                                        <p:attrNameLst>
                                          <p:attrName>style.visibility</p:attrName>
                                        </p:attrNameLst>
                                      </p:cBhvr>
                                      <p:to>
                                        <p:strVal val="visible"/>
                                      </p:to>
                                    </p:set>
                                    <p:animEffect transition="in" filter="dissolve">
                                      <p:cBhvr>
                                        <p:cTn id="22" dur="500"/>
                                        <p:tgtEl>
                                          <p:spTgt spid="381956">
                                            <p:txEl>
                                              <p:pRg st="5" end="5"/>
                                            </p:txEl>
                                          </p:spTgt>
                                        </p:tgtEl>
                                      </p:cBhvr>
                                    </p:animEffect>
                                  </p:childTnLst>
                                  <p:subTnLst>
                                    <p:animClr clrSpc="rgb" dir="cw">
                                      <p:cBhvr override="childStyle">
                                        <p:cTn dur="1" fill="hold" display="0" masterRel="nextClick" afterEffect="1"/>
                                        <p:tgtEl>
                                          <p:spTgt spid="381956">
                                            <p:txEl>
                                              <p:pRg st="5" end="5"/>
                                            </p:txEl>
                                          </p:spTgt>
                                        </p:tgtEl>
                                        <p:attrNameLst>
                                          <p:attrName>ppt_c</p:attrName>
                                        </p:attrNameLst>
                                      </p:cBhvr>
                                      <p:to>
                                        <a:srgbClr val="A7A9B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6"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0388" name="Rectangle 4"/>
          <p:cNvSpPr>
            <a:spLocks noGrp="1" noChangeArrowheads="1"/>
          </p:cNvSpPr>
          <p:nvPr>
            <p:ph idx="1"/>
          </p:nvPr>
        </p:nvSpPr>
        <p:spPr>
          <a:xfrm>
            <a:off x="685801" y="1130300"/>
            <a:ext cx="7551738" cy="7783513"/>
          </a:xfrm>
        </p:spPr>
        <p:txBody>
          <a:bodyPr/>
          <a:lstStyle/>
          <a:p>
            <a:r>
              <a:rPr lang="en-US" sz="2400" i="1" dirty="0">
                <a:latin typeface="Arial" charset="0"/>
              </a:rPr>
              <a:t>Even if your needs are immediate and short-term, work so that you build </a:t>
            </a:r>
            <a:r>
              <a:rPr lang="en-US" sz="2400" i="1" dirty="0" smtClean="0">
                <a:latin typeface="Arial" charset="0"/>
              </a:rPr>
              <a:t>long-term </a:t>
            </a:r>
            <a:r>
              <a:rPr lang="en-US" sz="2400" i="1" dirty="0">
                <a:latin typeface="Arial" charset="0"/>
              </a:rPr>
              <a:t>relationships with your partners.</a:t>
            </a:r>
          </a:p>
          <a:p>
            <a:pPr lvl="1">
              <a:buFontTx/>
              <a:buNone/>
            </a:pPr>
            <a:endParaRPr lang="en-US" dirty="0">
              <a:solidFill>
                <a:srgbClr val="FFF5DB"/>
              </a:solidFill>
              <a:latin typeface="Arial" charset="0"/>
              <a:cs typeface="Arial" charset="0"/>
            </a:endParaRPr>
          </a:p>
        </p:txBody>
      </p:sp>
      <p:sp>
        <p:nvSpPr>
          <p:cNvPr id="400387" name="Rectangle 3"/>
          <p:cNvSpPr>
            <a:spLocks noGrp="1" noChangeArrowheads="1"/>
          </p:cNvSpPr>
          <p:nvPr>
            <p:ph type="title"/>
          </p:nvPr>
        </p:nvSpPr>
        <p:spPr>
          <a:xfrm>
            <a:off x="100013" y="209550"/>
            <a:ext cx="8961437" cy="685800"/>
          </a:xfrm>
        </p:spPr>
        <p:txBody>
          <a:bodyPr/>
          <a:lstStyle/>
          <a:p>
            <a:pPr algn="ctr"/>
            <a:r>
              <a:rPr lang="en-US" sz="2400" b="1" dirty="0">
                <a:latin typeface="Arial" charset="0"/>
              </a:rPr>
              <a:t>Think Long Term</a:t>
            </a:r>
          </a:p>
        </p:txBody>
      </p:sp>
      <p:sp>
        <p:nvSpPr>
          <p:cNvPr id="400389" name="Text Box 5"/>
          <p:cNvSpPr txBox="1">
            <a:spLocks noChangeArrowheads="1"/>
          </p:cNvSpPr>
          <p:nvPr/>
        </p:nvSpPr>
        <p:spPr bwMode="auto">
          <a:xfrm>
            <a:off x="3119438" y="3854450"/>
            <a:ext cx="4052887"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400390" name="Text Box 6"/>
          <p:cNvSpPr txBox="1">
            <a:spLocks noChangeArrowheads="1"/>
          </p:cNvSpPr>
          <p:nvPr/>
        </p:nvSpPr>
        <p:spPr bwMode="auto">
          <a:xfrm>
            <a:off x="4572000" y="1111250"/>
            <a:ext cx="71755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400391" name="Text Box 7"/>
          <p:cNvSpPr txBox="1">
            <a:spLocks noChangeArrowheads="1"/>
          </p:cNvSpPr>
          <p:nvPr/>
        </p:nvSpPr>
        <p:spPr bwMode="auto">
          <a:xfrm>
            <a:off x="4572000" y="1111250"/>
            <a:ext cx="1165225" cy="457200"/>
          </a:xfrm>
          <a:prstGeom prst="rect">
            <a:avLst/>
          </a:prstGeom>
          <a:noFill/>
          <a:ln w="9525">
            <a:noFill/>
            <a:miter lim="800000"/>
            <a:headEnd/>
            <a:tailEnd/>
          </a:ln>
          <a:effectLst/>
        </p:spPr>
        <p:txBody>
          <a:bodyPr>
            <a:spAutoFit/>
          </a:bodyPr>
          <a:lstStyle/>
          <a:p>
            <a:pPr>
              <a:spcBef>
                <a:spcPct val="50000"/>
              </a:spcBef>
            </a:pPr>
            <a:endParaRPr lang="en-US"/>
          </a:p>
        </p:txBody>
      </p:sp>
      <p:pic>
        <p:nvPicPr>
          <p:cNvPr id="8194" name="Picture 2" descr="http://www.fema.gov/photodata/low/62955.jpg"/>
          <p:cNvPicPr>
            <a:picLocks noChangeAspect="1" noChangeArrowheads="1"/>
          </p:cNvPicPr>
          <p:nvPr/>
        </p:nvPicPr>
        <p:blipFill>
          <a:blip r:embed="rId3" cstate="print"/>
          <a:srcRect/>
          <a:stretch>
            <a:fillRect/>
          </a:stretch>
        </p:blipFill>
        <p:spPr bwMode="auto">
          <a:xfrm>
            <a:off x="1524000" y="2667000"/>
            <a:ext cx="5595849" cy="3733800"/>
          </a:xfrm>
          <a:prstGeom prst="ellipse">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0388">
                                            <p:txEl>
                                              <p:pRg st="0" end="0"/>
                                            </p:txEl>
                                          </p:spTgt>
                                        </p:tgtEl>
                                        <p:attrNameLst>
                                          <p:attrName>style.visibility</p:attrName>
                                        </p:attrNameLst>
                                      </p:cBhvr>
                                      <p:to>
                                        <p:strVal val="visible"/>
                                      </p:to>
                                    </p:set>
                                    <p:animEffect transition="in" filter="dissolve">
                                      <p:cBhvr>
                                        <p:cTn id="7" dur="500"/>
                                        <p:tgtEl>
                                          <p:spTgt spid="400388">
                                            <p:txEl>
                                              <p:pRg st="0" end="0"/>
                                            </p:txEl>
                                          </p:spTgt>
                                        </p:tgtEl>
                                      </p:cBhvr>
                                    </p:animEffect>
                                  </p:childTnLst>
                                  <p:subTnLst>
                                    <p:animClr clrSpc="rgb" dir="cw">
                                      <p:cBhvr override="childStyle">
                                        <p:cTn dur="1" fill="hold" display="0" masterRel="nextClick" afterEffect="1"/>
                                        <p:tgtEl>
                                          <p:spTgt spid="400388">
                                            <p:txEl>
                                              <p:pRg st="0" end="0"/>
                                            </p:txEl>
                                          </p:spTgt>
                                        </p:tgtEl>
                                        <p:attrNameLst>
                                          <p:attrName>ppt_c</p:attrName>
                                        </p:attrNameLst>
                                      </p:cBhvr>
                                      <p:to>
                                        <a:srgbClr val="A7A9B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8"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20" name="Rectangle 4"/>
          <p:cNvSpPr>
            <a:spLocks noGrp="1" noChangeArrowheads="1"/>
          </p:cNvSpPr>
          <p:nvPr>
            <p:ph idx="1"/>
          </p:nvPr>
        </p:nvSpPr>
        <p:spPr>
          <a:xfrm>
            <a:off x="381000" y="1530350"/>
            <a:ext cx="8153399" cy="7383463"/>
          </a:xfrm>
        </p:spPr>
        <p:txBody>
          <a:bodyPr/>
          <a:lstStyle/>
          <a:p>
            <a:r>
              <a:rPr lang="en-US" sz="3600" i="1" dirty="0">
                <a:latin typeface="Arial" charset="0"/>
              </a:rPr>
              <a:t>a mutually-beneficial working relationship entered into by organizations* in which each partner has needs </a:t>
            </a:r>
            <a:r>
              <a:rPr lang="en-US" sz="3600" i="1" u="sng" dirty="0">
                <a:latin typeface="Arial" charset="0"/>
              </a:rPr>
              <a:t>and</a:t>
            </a:r>
            <a:r>
              <a:rPr lang="en-US" sz="3600" i="1" dirty="0">
                <a:latin typeface="Arial" charset="0"/>
              </a:rPr>
              <a:t> brings value.</a:t>
            </a:r>
          </a:p>
          <a:p>
            <a:pPr>
              <a:buNone/>
            </a:pPr>
            <a:endParaRPr lang="en-US" sz="2400" i="1" dirty="0">
              <a:latin typeface="Arial" charset="0"/>
            </a:endParaRPr>
          </a:p>
        </p:txBody>
      </p:sp>
      <p:sp>
        <p:nvSpPr>
          <p:cNvPr id="86019" name="Rectangle 3"/>
          <p:cNvSpPr>
            <a:spLocks noGrp="1" noChangeArrowheads="1"/>
          </p:cNvSpPr>
          <p:nvPr>
            <p:ph type="title"/>
          </p:nvPr>
        </p:nvSpPr>
        <p:spPr>
          <a:xfrm>
            <a:off x="128588" y="209550"/>
            <a:ext cx="8961437" cy="685800"/>
          </a:xfrm>
        </p:spPr>
        <p:txBody>
          <a:bodyPr/>
          <a:lstStyle/>
          <a:p>
            <a:pPr algn="r"/>
            <a:r>
              <a:rPr lang="en-US" sz="2400" b="1" dirty="0">
                <a:latin typeface="Arial" charset="0"/>
              </a:rPr>
              <a:t>Working Definition</a:t>
            </a:r>
            <a:r>
              <a:rPr lang="en-US" sz="2400" b="1" dirty="0">
                <a:latin typeface="Albertus Medium" pitchFamily="34" charset="0"/>
              </a:rPr>
              <a:t> </a:t>
            </a:r>
            <a:r>
              <a:rPr lang="en-US" sz="2400" b="1" dirty="0">
                <a:latin typeface="Arial" charset="0"/>
              </a:rPr>
              <a:t>of Partnership ...</a:t>
            </a:r>
          </a:p>
        </p:txBody>
      </p:sp>
      <p:sp>
        <p:nvSpPr>
          <p:cNvPr id="86021" name="Text Box 5"/>
          <p:cNvSpPr txBox="1">
            <a:spLocks noChangeArrowheads="1"/>
          </p:cNvSpPr>
          <p:nvPr/>
        </p:nvSpPr>
        <p:spPr bwMode="auto">
          <a:xfrm>
            <a:off x="3119438" y="3854450"/>
            <a:ext cx="4052887"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86024" name="Text Box 8"/>
          <p:cNvSpPr txBox="1">
            <a:spLocks noChangeArrowheads="1"/>
          </p:cNvSpPr>
          <p:nvPr/>
        </p:nvSpPr>
        <p:spPr bwMode="auto">
          <a:xfrm>
            <a:off x="4572000" y="1111250"/>
            <a:ext cx="71755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86026" name="Text Box 10"/>
          <p:cNvSpPr txBox="1">
            <a:spLocks noChangeArrowheads="1"/>
          </p:cNvSpPr>
          <p:nvPr/>
        </p:nvSpPr>
        <p:spPr bwMode="auto">
          <a:xfrm>
            <a:off x="4572000" y="1111250"/>
            <a:ext cx="1165225"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6020">
                                            <p:txEl>
                                              <p:pRg st="0" end="0"/>
                                            </p:txEl>
                                          </p:spTgt>
                                        </p:tgtEl>
                                        <p:attrNameLst>
                                          <p:attrName>style.visibility</p:attrName>
                                        </p:attrNameLst>
                                      </p:cBhvr>
                                      <p:to>
                                        <p:strVal val="visible"/>
                                      </p:to>
                                    </p:set>
                                    <p:animEffect transition="in" filter="dissolve">
                                      <p:cBhvr>
                                        <p:cTn id="7" dur="500"/>
                                        <p:tgtEl>
                                          <p:spTgt spid="86020">
                                            <p:txEl>
                                              <p:pRg st="0" end="0"/>
                                            </p:txEl>
                                          </p:spTgt>
                                        </p:tgtEl>
                                      </p:cBhvr>
                                    </p:animEffect>
                                  </p:childTnLst>
                                  <p:subTnLst>
                                    <p:animClr clrSpc="rgb" dir="cw">
                                      <p:cBhvr override="childStyle">
                                        <p:cTn dur="1" fill="hold" display="0" masterRel="nextClick" afterEffect="1"/>
                                        <p:tgtEl>
                                          <p:spTgt spid="86020">
                                            <p:txEl>
                                              <p:pRg st="0" end="0"/>
                                            </p:txEl>
                                          </p:spTgt>
                                        </p:tgtEl>
                                        <p:attrNameLst>
                                          <p:attrName>ppt_c</p:attrName>
                                        </p:attrNameLst>
                                      </p:cBhvr>
                                      <p:to>
                                        <a:srgbClr val="A7A9B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5508" name="Rectangle 4"/>
          <p:cNvSpPr>
            <a:spLocks noGrp="1" noChangeArrowheads="1"/>
          </p:cNvSpPr>
          <p:nvPr>
            <p:ph idx="1"/>
          </p:nvPr>
        </p:nvSpPr>
        <p:spPr>
          <a:xfrm>
            <a:off x="457200" y="1219200"/>
            <a:ext cx="8229599" cy="7383463"/>
          </a:xfrm>
        </p:spPr>
        <p:txBody>
          <a:bodyPr/>
          <a:lstStyle/>
          <a:p>
            <a:pPr lvl="1">
              <a:spcBef>
                <a:spcPct val="0"/>
              </a:spcBef>
            </a:pPr>
            <a:r>
              <a:rPr lang="en-US" sz="3600" dirty="0">
                <a:latin typeface="Arial" charset="0"/>
              </a:rPr>
              <a:t>Our most </a:t>
            </a:r>
            <a:r>
              <a:rPr lang="en-US" sz="3600" dirty="0" smtClean="0">
                <a:latin typeface="Arial" charset="0"/>
              </a:rPr>
              <a:t>successful with government </a:t>
            </a:r>
            <a:r>
              <a:rPr lang="en-US" sz="3600" dirty="0">
                <a:latin typeface="Arial" charset="0"/>
              </a:rPr>
              <a:t>partnerships were...</a:t>
            </a:r>
          </a:p>
          <a:p>
            <a:pPr lvl="1">
              <a:spcBef>
                <a:spcPct val="0"/>
              </a:spcBef>
            </a:pPr>
            <a:endParaRPr lang="en-US" sz="3600" dirty="0">
              <a:latin typeface="Arial" charset="0"/>
            </a:endParaRPr>
          </a:p>
          <a:p>
            <a:r>
              <a:rPr lang="en-US" sz="3600" dirty="0">
                <a:latin typeface="Arial" charset="0"/>
              </a:rPr>
              <a:t>List the signs that let you know a partnership has been successful:</a:t>
            </a:r>
          </a:p>
          <a:p>
            <a:pPr lvl="1">
              <a:buNone/>
            </a:pPr>
            <a:r>
              <a:rPr lang="en-US" sz="3400" dirty="0">
                <a:latin typeface="Arial" charset="0"/>
              </a:rPr>
              <a:t>1.</a:t>
            </a:r>
          </a:p>
          <a:p>
            <a:pPr lvl="1">
              <a:buNone/>
            </a:pPr>
            <a:r>
              <a:rPr lang="en-US" sz="3400" dirty="0">
                <a:latin typeface="Arial" charset="0"/>
              </a:rPr>
              <a:t>2.</a:t>
            </a:r>
          </a:p>
          <a:p>
            <a:pPr lvl="1">
              <a:buNone/>
            </a:pPr>
            <a:r>
              <a:rPr lang="en-US" sz="3400" dirty="0">
                <a:latin typeface="Arial" charset="0"/>
              </a:rPr>
              <a:t>3.</a:t>
            </a:r>
          </a:p>
          <a:p>
            <a:endParaRPr lang="en-US" dirty="0">
              <a:latin typeface="Arial" charset="0"/>
            </a:endParaRPr>
          </a:p>
          <a:p>
            <a:pPr lvl="1">
              <a:spcBef>
                <a:spcPct val="0"/>
              </a:spcBef>
            </a:pPr>
            <a:endParaRPr lang="en-US" dirty="0">
              <a:solidFill>
                <a:srgbClr val="FFF5DB"/>
              </a:solidFill>
              <a:latin typeface="Arial" charset="0"/>
            </a:endParaRPr>
          </a:p>
          <a:p>
            <a:pPr lvl="1">
              <a:spcBef>
                <a:spcPct val="0"/>
              </a:spcBef>
              <a:buFontTx/>
              <a:buNone/>
            </a:pPr>
            <a:endParaRPr lang="en-US" dirty="0">
              <a:solidFill>
                <a:srgbClr val="FFF5DB"/>
              </a:solidFill>
              <a:latin typeface="Arial" charset="0"/>
            </a:endParaRPr>
          </a:p>
          <a:p>
            <a:pPr lvl="1">
              <a:spcBef>
                <a:spcPct val="0"/>
              </a:spcBef>
              <a:buFontTx/>
              <a:buNone/>
            </a:pPr>
            <a:endParaRPr lang="en-US" dirty="0">
              <a:solidFill>
                <a:srgbClr val="FFF5DB"/>
              </a:solidFill>
              <a:latin typeface="Arial" charset="0"/>
            </a:endParaRPr>
          </a:p>
        </p:txBody>
      </p:sp>
      <p:sp>
        <p:nvSpPr>
          <p:cNvPr id="405507" name="Rectangle 3"/>
          <p:cNvSpPr>
            <a:spLocks noGrp="1" noChangeArrowheads="1"/>
          </p:cNvSpPr>
          <p:nvPr>
            <p:ph type="title"/>
          </p:nvPr>
        </p:nvSpPr>
        <p:spPr>
          <a:xfrm>
            <a:off x="182563" y="263525"/>
            <a:ext cx="8961437" cy="685800"/>
          </a:xfrm>
        </p:spPr>
        <p:txBody>
          <a:bodyPr/>
          <a:lstStyle/>
          <a:p>
            <a:pPr algn="ctr"/>
            <a:r>
              <a:rPr lang="en-US" sz="2400" b="1" dirty="0" smtClean="0">
                <a:latin typeface="Arial" charset="0"/>
              </a:rPr>
              <a:t>Identifying </a:t>
            </a:r>
            <a:r>
              <a:rPr lang="en-US" sz="2400" b="1" dirty="0">
                <a:latin typeface="Arial" charset="0"/>
              </a:rPr>
              <a:t>Traits of Successful </a:t>
            </a:r>
            <a:r>
              <a:rPr lang="en-US" sz="2400" b="1" dirty="0" smtClean="0">
                <a:latin typeface="Arial" charset="0"/>
              </a:rPr>
              <a:t>Partnerships with Government    </a:t>
            </a:r>
            <a:endParaRPr lang="en-US" sz="2400" b="1" dirty="0">
              <a:latin typeface="Arial" charset="0"/>
            </a:endParaRPr>
          </a:p>
        </p:txBody>
      </p:sp>
      <p:sp>
        <p:nvSpPr>
          <p:cNvPr id="405509" name="Text Box 5"/>
          <p:cNvSpPr txBox="1">
            <a:spLocks noChangeArrowheads="1"/>
          </p:cNvSpPr>
          <p:nvPr/>
        </p:nvSpPr>
        <p:spPr bwMode="auto">
          <a:xfrm>
            <a:off x="3119438" y="3854450"/>
            <a:ext cx="4052887"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405510" name="Text Box 6"/>
          <p:cNvSpPr txBox="1">
            <a:spLocks noChangeArrowheads="1"/>
          </p:cNvSpPr>
          <p:nvPr/>
        </p:nvSpPr>
        <p:spPr bwMode="auto">
          <a:xfrm>
            <a:off x="4572000" y="1111250"/>
            <a:ext cx="71755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405511" name="Text Box 7"/>
          <p:cNvSpPr txBox="1">
            <a:spLocks noChangeArrowheads="1"/>
          </p:cNvSpPr>
          <p:nvPr/>
        </p:nvSpPr>
        <p:spPr bwMode="auto">
          <a:xfrm>
            <a:off x="4572000" y="1111250"/>
            <a:ext cx="1165225"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5508">
                                            <p:txEl>
                                              <p:pRg st="0" end="0"/>
                                            </p:txEl>
                                          </p:spTgt>
                                        </p:tgtEl>
                                        <p:attrNameLst>
                                          <p:attrName>style.visibility</p:attrName>
                                        </p:attrNameLst>
                                      </p:cBhvr>
                                      <p:to>
                                        <p:strVal val="visible"/>
                                      </p:to>
                                    </p:set>
                                    <p:animEffect transition="in" filter="dissolve">
                                      <p:cBhvr>
                                        <p:cTn id="7" dur="500"/>
                                        <p:tgtEl>
                                          <p:spTgt spid="405508">
                                            <p:txEl>
                                              <p:pRg st="0" end="0"/>
                                            </p:txEl>
                                          </p:spTgt>
                                        </p:tgtEl>
                                      </p:cBhvr>
                                    </p:animEffect>
                                  </p:childTnLst>
                                  <p:subTnLst>
                                    <p:animClr clrSpc="rgb" dir="cw">
                                      <p:cBhvr override="childStyle">
                                        <p:cTn dur="1" fill="hold" display="0" masterRel="nextClick" afterEffect="1"/>
                                        <p:tgtEl>
                                          <p:spTgt spid="405508">
                                            <p:txEl>
                                              <p:pRg st="0" end="0"/>
                                            </p:txEl>
                                          </p:spTgt>
                                        </p:tgtEl>
                                        <p:attrNameLst>
                                          <p:attrName>ppt_c</p:attrName>
                                        </p:attrNameLst>
                                      </p:cBhvr>
                                      <p:to>
                                        <a:srgbClr val="A7A9BD"/>
                                      </p:to>
                                    </p:animClr>
                                  </p:sub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5508">
                                            <p:txEl>
                                              <p:pRg st="2" end="2"/>
                                            </p:txEl>
                                          </p:spTgt>
                                        </p:tgtEl>
                                        <p:attrNameLst>
                                          <p:attrName>style.visibility</p:attrName>
                                        </p:attrNameLst>
                                      </p:cBhvr>
                                      <p:to>
                                        <p:strVal val="visible"/>
                                      </p:to>
                                    </p:set>
                                    <p:animEffect transition="in" filter="dissolve">
                                      <p:cBhvr>
                                        <p:cTn id="11" dur="500"/>
                                        <p:tgtEl>
                                          <p:spTgt spid="405508">
                                            <p:txEl>
                                              <p:pRg st="2" end="2"/>
                                            </p:txEl>
                                          </p:spTgt>
                                        </p:tgtEl>
                                      </p:cBhvr>
                                    </p:animEffect>
                                  </p:childTnLst>
                                  <p:subTnLst>
                                    <p:animClr clrSpc="rgb" dir="cw">
                                      <p:cBhvr override="childStyle">
                                        <p:cTn dur="1" fill="hold" display="0" masterRel="nextClick" afterEffect="1"/>
                                        <p:tgtEl>
                                          <p:spTgt spid="405508">
                                            <p:txEl>
                                              <p:pRg st="2" end="2"/>
                                            </p:txEl>
                                          </p:spTgt>
                                        </p:tgtEl>
                                        <p:attrNameLst>
                                          <p:attrName>ppt_c</p:attrName>
                                        </p:attrNameLst>
                                      </p:cBhvr>
                                      <p:to>
                                        <a:srgbClr val="A7A9BD"/>
                                      </p:to>
                                    </p:animClr>
                                  </p:subTnLst>
                                </p:cTn>
                              </p:par>
                              <p:par>
                                <p:cTn id="12" presetID="9" presetClass="entr" presetSubtype="0" fill="hold" grpId="0" nodeType="withEffect">
                                  <p:stCondLst>
                                    <p:cond delay="0"/>
                                  </p:stCondLst>
                                  <p:childTnLst>
                                    <p:set>
                                      <p:cBhvr>
                                        <p:cTn id="13" dur="1" fill="hold">
                                          <p:stCondLst>
                                            <p:cond delay="0"/>
                                          </p:stCondLst>
                                        </p:cTn>
                                        <p:tgtEl>
                                          <p:spTgt spid="405508">
                                            <p:txEl>
                                              <p:pRg st="3" end="3"/>
                                            </p:txEl>
                                          </p:spTgt>
                                        </p:tgtEl>
                                        <p:attrNameLst>
                                          <p:attrName>style.visibility</p:attrName>
                                        </p:attrNameLst>
                                      </p:cBhvr>
                                      <p:to>
                                        <p:strVal val="visible"/>
                                      </p:to>
                                    </p:set>
                                    <p:animEffect transition="in" filter="dissolve">
                                      <p:cBhvr>
                                        <p:cTn id="14" dur="500"/>
                                        <p:tgtEl>
                                          <p:spTgt spid="405508">
                                            <p:txEl>
                                              <p:pRg st="3" end="3"/>
                                            </p:txEl>
                                          </p:spTgt>
                                        </p:tgtEl>
                                      </p:cBhvr>
                                    </p:animEffect>
                                  </p:childTnLst>
                                  <p:subTnLst>
                                    <p:animClr clrSpc="rgb" dir="cw">
                                      <p:cBhvr override="childStyle">
                                        <p:cTn dur="1" fill="hold" display="0" masterRel="nextClick" afterEffect="1"/>
                                        <p:tgtEl>
                                          <p:spTgt spid="405508">
                                            <p:txEl>
                                              <p:pRg st="3" end="3"/>
                                            </p:txEl>
                                          </p:spTgt>
                                        </p:tgtEl>
                                        <p:attrNameLst>
                                          <p:attrName>ppt_c</p:attrName>
                                        </p:attrNameLst>
                                      </p:cBhvr>
                                      <p:to>
                                        <a:srgbClr val="A7A9BD"/>
                                      </p:to>
                                    </p:animClr>
                                  </p:subTnLst>
                                </p:cTn>
                              </p:par>
                              <p:par>
                                <p:cTn id="15" presetID="9" presetClass="entr" presetSubtype="0" fill="hold" grpId="0" nodeType="withEffect">
                                  <p:stCondLst>
                                    <p:cond delay="0"/>
                                  </p:stCondLst>
                                  <p:childTnLst>
                                    <p:set>
                                      <p:cBhvr>
                                        <p:cTn id="16" dur="1" fill="hold">
                                          <p:stCondLst>
                                            <p:cond delay="0"/>
                                          </p:stCondLst>
                                        </p:cTn>
                                        <p:tgtEl>
                                          <p:spTgt spid="405508">
                                            <p:txEl>
                                              <p:pRg st="4" end="4"/>
                                            </p:txEl>
                                          </p:spTgt>
                                        </p:tgtEl>
                                        <p:attrNameLst>
                                          <p:attrName>style.visibility</p:attrName>
                                        </p:attrNameLst>
                                      </p:cBhvr>
                                      <p:to>
                                        <p:strVal val="visible"/>
                                      </p:to>
                                    </p:set>
                                    <p:animEffect transition="in" filter="dissolve">
                                      <p:cBhvr>
                                        <p:cTn id="17" dur="500"/>
                                        <p:tgtEl>
                                          <p:spTgt spid="405508">
                                            <p:txEl>
                                              <p:pRg st="4" end="4"/>
                                            </p:txEl>
                                          </p:spTgt>
                                        </p:tgtEl>
                                      </p:cBhvr>
                                    </p:animEffect>
                                  </p:childTnLst>
                                  <p:subTnLst>
                                    <p:animClr clrSpc="rgb" dir="cw">
                                      <p:cBhvr override="childStyle">
                                        <p:cTn dur="1" fill="hold" display="0" masterRel="nextClick" afterEffect="1"/>
                                        <p:tgtEl>
                                          <p:spTgt spid="405508">
                                            <p:txEl>
                                              <p:pRg st="4" end="4"/>
                                            </p:txEl>
                                          </p:spTgt>
                                        </p:tgtEl>
                                        <p:attrNameLst>
                                          <p:attrName>ppt_c</p:attrName>
                                        </p:attrNameLst>
                                      </p:cBhvr>
                                      <p:to>
                                        <a:srgbClr val="A7A9BD"/>
                                      </p:to>
                                    </p:animClr>
                                  </p:subTnLst>
                                </p:cTn>
                              </p:par>
                              <p:par>
                                <p:cTn id="18" presetID="9" presetClass="entr" presetSubtype="0" fill="hold" grpId="0" nodeType="withEffect">
                                  <p:stCondLst>
                                    <p:cond delay="0"/>
                                  </p:stCondLst>
                                  <p:childTnLst>
                                    <p:set>
                                      <p:cBhvr>
                                        <p:cTn id="19" dur="1" fill="hold">
                                          <p:stCondLst>
                                            <p:cond delay="0"/>
                                          </p:stCondLst>
                                        </p:cTn>
                                        <p:tgtEl>
                                          <p:spTgt spid="405508">
                                            <p:txEl>
                                              <p:pRg st="5" end="5"/>
                                            </p:txEl>
                                          </p:spTgt>
                                        </p:tgtEl>
                                        <p:attrNameLst>
                                          <p:attrName>style.visibility</p:attrName>
                                        </p:attrNameLst>
                                      </p:cBhvr>
                                      <p:to>
                                        <p:strVal val="visible"/>
                                      </p:to>
                                    </p:set>
                                    <p:animEffect transition="in" filter="dissolve">
                                      <p:cBhvr>
                                        <p:cTn id="20" dur="500"/>
                                        <p:tgtEl>
                                          <p:spTgt spid="405508">
                                            <p:txEl>
                                              <p:pRg st="5" end="5"/>
                                            </p:txEl>
                                          </p:spTgt>
                                        </p:tgtEl>
                                      </p:cBhvr>
                                    </p:animEffect>
                                  </p:childTnLst>
                                  <p:subTnLst>
                                    <p:animClr clrSpc="rgb" dir="cw">
                                      <p:cBhvr override="childStyle">
                                        <p:cTn dur="1" fill="hold" display="0" masterRel="nextClick" afterEffect="1"/>
                                        <p:tgtEl>
                                          <p:spTgt spid="405508">
                                            <p:txEl>
                                              <p:pRg st="5" end="5"/>
                                            </p:txEl>
                                          </p:spTgt>
                                        </p:tgtEl>
                                        <p:attrNameLst>
                                          <p:attrName>ppt_c</p:attrName>
                                        </p:attrNameLst>
                                      </p:cBhvr>
                                      <p:to>
                                        <a:srgbClr val="A7A9B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8"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9" name="Rectangle 3"/>
          <p:cNvSpPr>
            <a:spLocks noGrp="1" noChangeArrowheads="1"/>
          </p:cNvSpPr>
          <p:nvPr>
            <p:ph idx="1"/>
          </p:nvPr>
        </p:nvSpPr>
        <p:spPr/>
        <p:txBody>
          <a:bodyPr/>
          <a:lstStyle/>
          <a:p>
            <a:r>
              <a:rPr lang="en-US" dirty="0"/>
              <a:t>List</a:t>
            </a:r>
            <a:r>
              <a:rPr lang="en-US" sz="2400" dirty="0">
                <a:latin typeface="Arial" charset="0"/>
              </a:rPr>
              <a:t> contributing factors to the success or failure of these partnerships</a:t>
            </a:r>
            <a:r>
              <a:rPr lang="en-US" sz="2400" dirty="0" smtClean="0">
                <a:latin typeface="Arial" charset="0"/>
              </a:rPr>
              <a:t>:</a:t>
            </a:r>
          </a:p>
          <a:p>
            <a:pPr>
              <a:buNone/>
            </a:pPr>
            <a:endParaRPr lang="en-US" sz="2400" dirty="0">
              <a:latin typeface="Arial" charset="0"/>
            </a:endParaRPr>
          </a:p>
          <a:p>
            <a:pPr lvl="1">
              <a:buNone/>
            </a:pPr>
            <a:r>
              <a:rPr lang="en-US" sz="2200" dirty="0">
                <a:latin typeface="Arial" charset="0"/>
              </a:rPr>
              <a:t>1.</a:t>
            </a:r>
          </a:p>
          <a:p>
            <a:pPr lvl="1">
              <a:buNone/>
            </a:pPr>
            <a:r>
              <a:rPr lang="en-US" sz="2200" dirty="0">
                <a:latin typeface="Arial" charset="0"/>
              </a:rPr>
              <a:t>2.</a:t>
            </a:r>
          </a:p>
          <a:p>
            <a:pPr lvl="1">
              <a:buNone/>
            </a:pPr>
            <a:r>
              <a:rPr lang="en-US" sz="2200" dirty="0">
                <a:latin typeface="Arial" charset="0"/>
              </a:rPr>
              <a:t>3.</a:t>
            </a:r>
          </a:p>
          <a:p>
            <a:pPr>
              <a:buNone/>
            </a:pPr>
            <a:r>
              <a:rPr lang="en-US" sz="2400" dirty="0" smtClean="0">
                <a:latin typeface="Arial" charset="0"/>
              </a:rPr>
              <a:t>	</a:t>
            </a:r>
          </a:p>
          <a:p>
            <a:pPr>
              <a:buNone/>
            </a:pPr>
            <a:r>
              <a:rPr lang="en-US" sz="2400" dirty="0" smtClean="0">
                <a:latin typeface="Arial" charset="0"/>
              </a:rPr>
              <a:t>	Let’s </a:t>
            </a:r>
            <a:r>
              <a:rPr lang="en-US" sz="2400" dirty="0">
                <a:latin typeface="Arial" charset="0"/>
              </a:rPr>
              <a:t>look at this last list. Note that some of the characteristics are probably about the relationships we build with partners and some are about the actual work we do together. </a:t>
            </a:r>
          </a:p>
          <a:p>
            <a:endParaRPr lang="en-US" dirty="0"/>
          </a:p>
        </p:txBody>
      </p:sp>
      <p:sp>
        <p:nvSpPr>
          <p:cNvPr id="418818" name="Rectangle 2"/>
          <p:cNvSpPr>
            <a:spLocks noGrp="1" noChangeArrowheads="1"/>
          </p:cNvSpPr>
          <p:nvPr>
            <p:ph type="title"/>
          </p:nvPr>
        </p:nvSpPr>
        <p:spPr/>
        <p:txBody>
          <a:bodyPr>
            <a:normAutofit/>
          </a:bodyPr>
          <a:lstStyle/>
          <a:p>
            <a:pPr algn="ctr"/>
            <a:r>
              <a:rPr lang="en-US" sz="3200" dirty="0"/>
              <a:t>Activities of a Successful </a:t>
            </a:r>
            <a:r>
              <a:rPr lang="en-US" sz="3200" dirty="0" smtClean="0"/>
              <a:t>Partnership with Government </a:t>
            </a:r>
            <a:endParaRPr lang="en-US" sz="32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3" name="Rectangle 1027"/>
          <p:cNvSpPr>
            <a:spLocks noGrp="1" noChangeArrowheads="1"/>
          </p:cNvSpPr>
          <p:nvPr>
            <p:ph idx="1"/>
          </p:nvPr>
        </p:nvSpPr>
        <p:spPr/>
        <p:txBody>
          <a:bodyPr>
            <a:normAutofit/>
          </a:bodyPr>
          <a:lstStyle/>
          <a:p>
            <a:r>
              <a:rPr lang="en-US">
                <a:latin typeface="Arial" charset="0"/>
              </a:rPr>
              <a:t>It takes paying attention to both the work and relationship aspects of partnerships to make a successful partnership. </a:t>
            </a:r>
          </a:p>
          <a:p>
            <a:endParaRPr lang="en-US">
              <a:latin typeface="Arial" charset="0"/>
            </a:endParaRPr>
          </a:p>
          <a:p>
            <a:r>
              <a:rPr lang="en-US" sz="2400">
                <a:latin typeface="Arial" charset="0"/>
              </a:rPr>
              <a:t>As you start a new partnership or enhance an ongoing one, consider the time spent on fostering relationships compared to planning work tasks.  It is critical that attention be paid to the development of skills, knowledge, and training that helps partners balance the relationship building needs with the work of the partnership. </a:t>
            </a:r>
          </a:p>
          <a:p>
            <a:endParaRPr lang="en-US" sz="2400">
              <a:latin typeface="Arial" charset="0"/>
            </a:endParaRPr>
          </a:p>
          <a:p>
            <a:endParaRPr lang="en-US" sz="2400">
              <a:latin typeface="Arial" charset="0"/>
            </a:endParaRPr>
          </a:p>
          <a:p>
            <a:endParaRPr lang="en-US" sz="2400">
              <a:latin typeface="Arial" charset="0"/>
            </a:endParaRPr>
          </a:p>
        </p:txBody>
      </p:sp>
      <p:sp>
        <p:nvSpPr>
          <p:cNvPr id="419842" name="Rectangle 1026"/>
          <p:cNvSpPr>
            <a:spLocks noGrp="1" noChangeArrowheads="1"/>
          </p:cNvSpPr>
          <p:nvPr>
            <p:ph type="title"/>
          </p:nvPr>
        </p:nvSpPr>
        <p:spPr/>
        <p:txBody>
          <a:bodyPr/>
          <a:lstStyle/>
          <a:p>
            <a:pPr algn="r"/>
            <a:r>
              <a:rPr lang="en-US"/>
              <a:t>Relationship Building</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Rectangle 3"/>
          <p:cNvSpPr>
            <a:spLocks noGrp="1" noChangeArrowheads="1"/>
          </p:cNvSpPr>
          <p:nvPr>
            <p:ph idx="1"/>
          </p:nvPr>
        </p:nvSpPr>
        <p:spPr/>
        <p:txBody>
          <a:bodyPr/>
          <a:lstStyle/>
          <a:p>
            <a:r>
              <a:rPr lang="en-US" sz="2400" dirty="0">
                <a:latin typeface="Arial" charset="0"/>
              </a:rPr>
              <a:t>Let’s take a moment to frame our discussion about developing successful partnerships that </a:t>
            </a:r>
            <a:r>
              <a:rPr lang="en-US" sz="2400" dirty="0" smtClean="0">
                <a:latin typeface="Arial" charset="0"/>
              </a:rPr>
              <a:t>engage volunteers. </a:t>
            </a:r>
            <a:r>
              <a:rPr lang="en-US" sz="2400" dirty="0">
                <a:latin typeface="Arial" charset="0"/>
              </a:rPr>
              <a:t>Often, these partnerships cross sectors and engage us in relationships with partners from all three sectors (business, nonprofit, and government). </a:t>
            </a:r>
          </a:p>
          <a:p>
            <a:endParaRPr lang="en-US" sz="2400" dirty="0">
              <a:latin typeface="Arial" charset="0"/>
            </a:endParaRPr>
          </a:p>
          <a:p>
            <a:r>
              <a:rPr lang="en-US" sz="2400" dirty="0">
                <a:latin typeface="Arial" charset="0"/>
              </a:rPr>
              <a:t>One thing we’ve learned is that all three sectors need to develop a mutual understanding of one another and their respective agenda, cultures, and operating practices in order to develop effective partnerships.</a:t>
            </a:r>
          </a:p>
        </p:txBody>
      </p:sp>
      <p:sp>
        <p:nvSpPr>
          <p:cNvPr id="421890" name="Rectangle 2"/>
          <p:cNvSpPr>
            <a:spLocks noGrp="1" noChangeArrowheads="1"/>
          </p:cNvSpPr>
          <p:nvPr>
            <p:ph type="title"/>
          </p:nvPr>
        </p:nvSpPr>
        <p:spPr>
          <a:xfrm>
            <a:off x="182563" y="304800"/>
            <a:ext cx="8961437" cy="685800"/>
          </a:xfrm>
        </p:spPr>
        <p:txBody>
          <a:bodyPr>
            <a:normAutofit fontScale="90000"/>
          </a:bodyPr>
          <a:lstStyle/>
          <a:p>
            <a:pPr algn="r"/>
            <a:r>
              <a:rPr lang="en-US" sz="2800" dirty="0"/>
              <a:t>Nonprofit-Business-Government Cultural Differences for Multi-Sector Partnerships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9908" name="Rectangle 4"/>
          <p:cNvSpPr>
            <a:spLocks noGrp="1" noChangeArrowheads="1"/>
          </p:cNvSpPr>
          <p:nvPr>
            <p:ph idx="1"/>
          </p:nvPr>
        </p:nvSpPr>
        <p:spPr>
          <a:xfrm>
            <a:off x="2743200" y="901700"/>
            <a:ext cx="6205538" cy="5151438"/>
          </a:xfrm>
        </p:spPr>
        <p:txBody>
          <a:bodyPr>
            <a:normAutofit fontScale="92500"/>
          </a:bodyPr>
          <a:lstStyle/>
          <a:p>
            <a:pPr eaLnBrk="0" hangingPunct="0">
              <a:spcBef>
                <a:spcPct val="0"/>
              </a:spcBef>
            </a:pPr>
            <a:r>
              <a:rPr lang="en-US" dirty="0">
                <a:latin typeface="Arial" charset="0"/>
              </a:rPr>
              <a:t>Research indicates that cross-sector partnering is distinctive from other types of partnering because the participants in any such alliance are more likely to have noticeably different styles of: </a:t>
            </a:r>
            <a:endParaRPr lang="en-US" dirty="0" smtClean="0">
              <a:latin typeface="Arial" charset="0"/>
            </a:endParaRPr>
          </a:p>
          <a:p>
            <a:pPr eaLnBrk="0" hangingPunct="0">
              <a:spcBef>
                <a:spcPct val="0"/>
              </a:spcBef>
            </a:pPr>
            <a:endParaRPr lang="en-US" dirty="0">
              <a:latin typeface="Arial" charset="0"/>
            </a:endParaRPr>
          </a:p>
          <a:p>
            <a:pPr lvl="1"/>
            <a:r>
              <a:rPr lang="en-US" sz="2600" dirty="0">
                <a:latin typeface="Arial" charset="0"/>
              </a:rPr>
              <a:t>Language or jargon</a:t>
            </a:r>
          </a:p>
          <a:p>
            <a:pPr lvl="1"/>
            <a:r>
              <a:rPr lang="en-US" sz="2600" dirty="0">
                <a:latin typeface="Arial" charset="0"/>
              </a:rPr>
              <a:t>measurement of success</a:t>
            </a:r>
          </a:p>
          <a:p>
            <a:pPr lvl="1"/>
            <a:r>
              <a:rPr lang="en-US" sz="2600" dirty="0">
                <a:latin typeface="Arial" charset="0"/>
              </a:rPr>
              <a:t>performance measures</a:t>
            </a:r>
          </a:p>
          <a:p>
            <a:pPr lvl="1"/>
            <a:r>
              <a:rPr lang="en-US" sz="2600" dirty="0">
                <a:latin typeface="Arial" charset="0"/>
              </a:rPr>
              <a:t>pace</a:t>
            </a:r>
          </a:p>
          <a:p>
            <a:pPr lvl="1"/>
            <a:r>
              <a:rPr lang="en-US" sz="2600" dirty="0">
                <a:latin typeface="Arial" charset="0"/>
              </a:rPr>
              <a:t>decision-making styles</a:t>
            </a:r>
          </a:p>
          <a:p>
            <a:pPr lvl="1"/>
            <a:r>
              <a:rPr lang="en-US" sz="2600" dirty="0">
                <a:latin typeface="Arial" charset="0"/>
              </a:rPr>
              <a:t>competition</a:t>
            </a:r>
          </a:p>
          <a:p>
            <a:pPr lvl="1"/>
            <a:r>
              <a:rPr lang="en-US" sz="2600" dirty="0">
                <a:latin typeface="Arial" charset="0"/>
              </a:rPr>
              <a:t>organizational cultures</a:t>
            </a:r>
          </a:p>
          <a:p>
            <a:pPr lvl="1">
              <a:buFontTx/>
              <a:buNone/>
            </a:pPr>
            <a:endParaRPr lang="en-US" sz="1800" dirty="0">
              <a:latin typeface="Arial" charset="0"/>
            </a:endParaRPr>
          </a:p>
        </p:txBody>
      </p:sp>
      <p:sp>
        <p:nvSpPr>
          <p:cNvPr id="379907" name="Rectangle 3"/>
          <p:cNvSpPr>
            <a:spLocks noGrp="1" noChangeArrowheads="1"/>
          </p:cNvSpPr>
          <p:nvPr>
            <p:ph type="title"/>
          </p:nvPr>
        </p:nvSpPr>
        <p:spPr>
          <a:xfrm>
            <a:off x="182563" y="0"/>
            <a:ext cx="8961437" cy="838200"/>
          </a:xfrm>
        </p:spPr>
        <p:txBody>
          <a:bodyPr>
            <a:normAutofit/>
          </a:bodyPr>
          <a:lstStyle/>
          <a:p>
            <a:pPr algn="ctr"/>
            <a:r>
              <a:rPr lang="en-US" sz="2400" b="1" dirty="0">
                <a:latin typeface="Arial" charset="0"/>
              </a:rPr>
              <a:t>Nonprofit - Business - Government  </a:t>
            </a:r>
            <a:br>
              <a:rPr lang="en-US" sz="2400" b="1" dirty="0">
                <a:latin typeface="Arial" charset="0"/>
              </a:rPr>
            </a:br>
            <a:r>
              <a:rPr lang="en-US" sz="2400" b="1" dirty="0">
                <a:latin typeface="Arial" charset="0"/>
              </a:rPr>
              <a:t>Cultural Differences for Multi-Sector Partnerships</a:t>
            </a:r>
          </a:p>
        </p:txBody>
      </p:sp>
      <p:sp>
        <p:nvSpPr>
          <p:cNvPr id="379910" name="Text Box 6"/>
          <p:cNvSpPr txBox="1">
            <a:spLocks noChangeArrowheads="1"/>
          </p:cNvSpPr>
          <p:nvPr/>
        </p:nvSpPr>
        <p:spPr bwMode="auto">
          <a:xfrm>
            <a:off x="4572000" y="1111250"/>
            <a:ext cx="71755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79911" name="Text Box 7"/>
          <p:cNvSpPr txBox="1">
            <a:spLocks noChangeArrowheads="1"/>
          </p:cNvSpPr>
          <p:nvPr/>
        </p:nvSpPr>
        <p:spPr bwMode="auto">
          <a:xfrm>
            <a:off x="4572000" y="1111250"/>
            <a:ext cx="1165225" cy="457200"/>
          </a:xfrm>
          <a:prstGeom prst="rect">
            <a:avLst/>
          </a:prstGeom>
          <a:noFill/>
          <a:ln w="9525">
            <a:noFill/>
            <a:miter lim="800000"/>
            <a:headEnd/>
            <a:tailEnd/>
          </a:ln>
          <a:effectLst/>
        </p:spPr>
        <p:txBody>
          <a:bodyPr>
            <a:spAutoFit/>
          </a:bodyPr>
          <a:lstStyle/>
          <a:p>
            <a:pPr>
              <a:spcBef>
                <a:spcPct val="50000"/>
              </a:spcBef>
            </a:pPr>
            <a:endParaRPr lang="en-US"/>
          </a:p>
        </p:txBody>
      </p:sp>
      <p:pic>
        <p:nvPicPr>
          <p:cNvPr id="7" name="Picture 2" descr="http://studioprotector.org/Portals/0/cn_blog/hyatt_voad/voad_evac2.jpg"/>
          <p:cNvPicPr>
            <a:picLocks noChangeAspect="1" noChangeArrowheads="1"/>
          </p:cNvPicPr>
          <p:nvPr/>
        </p:nvPicPr>
        <p:blipFill>
          <a:blip r:embed="rId3" cstate="print"/>
          <a:srcRect/>
          <a:stretch>
            <a:fillRect/>
          </a:stretch>
        </p:blipFill>
        <p:spPr bwMode="auto">
          <a:xfrm>
            <a:off x="228600" y="2286000"/>
            <a:ext cx="2789999" cy="236220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9908">
                                            <p:txEl>
                                              <p:pRg st="0" end="0"/>
                                            </p:txEl>
                                          </p:spTgt>
                                        </p:tgtEl>
                                        <p:attrNameLst>
                                          <p:attrName>style.visibility</p:attrName>
                                        </p:attrNameLst>
                                      </p:cBhvr>
                                      <p:to>
                                        <p:strVal val="visible"/>
                                      </p:to>
                                    </p:set>
                                    <p:animEffect transition="in" filter="dissolve">
                                      <p:cBhvr>
                                        <p:cTn id="7" dur="500"/>
                                        <p:tgtEl>
                                          <p:spTgt spid="379908">
                                            <p:txEl>
                                              <p:pRg st="0" end="0"/>
                                            </p:txEl>
                                          </p:spTgt>
                                        </p:tgtEl>
                                      </p:cBhvr>
                                    </p:animEffect>
                                  </p:childTnLst>
                                  <p:subTnLst>
                                    <p:animClr clrSpc="rgb" dir="cw">
                                      <p:cBhvr override="childStyle">
                                        <p:cTn dur="1" fill="hold" display="0" masterRel="nextClick" afterEffect="1"/>
                                        <p:tgtEl>
                                          <p:spTgt spid="379908">
                                            <p:txEl>
                                              <p:pRg st="0" end="0"/>
                                            </p:txEl>
                                          </p:spTgt>
                                        </p:tgtEl>
                                        <p:attrNameLst>
                                          <p:attrName>ppt_c</p:attrName>
                                        </p:attrNameLst>
                                      </p:cBhvr>
                                      <p:to>
                                        <a:srgbClr val="A7A9BD"/>
                                      </p:to>
                                    </p:animClr>
                                  </p:subTnLst>
                                </p:cTn>
                              </p:par>
                              <p:par>
                                <p:cTn id="8" presetID="9" presetClass="entr" presetSubtype="0" fill="hold" grpId="0" nodeType="withEffect">
                                  <p:stCondLst>
                                    <p:cond delay="0"/>
                                  </p:stCondLst>
                                  <p:childTnLst>
                                    <p:set>
                                      <p:cBhvr>
                                        <p:cTn id="9" dur="1" fill="hold">
                                          <p:stCondLst>
                                            <p:cond delay="0"/>
                                          </p:stCondLst>
                                        </p:cTn>
                                        <p:tgtEl>
                                          <p:spTgt spid="379908">
                                            <p:txEl>
                                              <p:pRg st="2" end="2"/>
                                            </p:txEl>
                                          </p:spTgt>
                                        </p:tgtEl>
                                        <p:attrNameLst>
                                          <p:attrName>style.visibility</p:attrName>
                                        </p:attrNameLst>
                                      </p:cBhvr>
                                      <p:to>
                                        <p:strVal val="visible"/>
                                      </p:to>
                                    </p:set>
                                    <p:animEffect transition="in" filter="dissolve">
                                      <p:cBhvr>
                                        <p:cTn id="10" dur="500"/>
                                        <p:tgtEl>
                                          <p:spTgt spid="379908">
                                            <p:txEl>
                                              <p:pRg st="2" end="2"/>
                                            </p:txEl>
                                          </p:spTgt>
                                        </p:tgtEl>
                                      </p:cBhvr>
                                    </p:animEffect>
                                  </p:childTnLst>
                                  <p:subTnLst>
                                    <p:animClr clrSpc="rgb" dir="cw">
                                      <p:cBhvr override="childStyle">
                                        <p:cTn dur="1" fill="hold" display="0" masterRel="nextClick" afterEffect="1"/>
                                        <p:tgtEl>
                                          <p:spTgt spid="379908">
                                            <p:txEl>
                                              <p:pRg st="2" end="2"/>
                                            </p:txEl>
                                          </p:spTgt>
                                        </p:tgtEl>
                                        <p:attrNameLst>
                                          <p:attrName>ppt_c</p:attrName>
                                        </p:attrNameLst>
                                      </p:cBhvr>
                                      <p:to>
                                        <a:srgbClr val="A7A9BD"/>
                                      </p:to>
                                    </p:animClr>
                                  </p:subTnLst>
                                </p:cTn>
                              </p:par>
                              <p:par>
                                <p:cTn id="11" presetID="9" presetClass="entr" presetSubtype="0" fill="hold" grpId="0" nodeType="withEffect">
                                  <p:stCondLst>
                                    <p:cond delay="0"/>
                                  </p:stCondLst>
                                  <p:childTnLst>
                                    <p:set>
                                      <p:cBhvr>
                                        <p:cTn id="12" dur="1" fill="hold">
                                          <p:stCondLst>
                                            <p:cond delay="0"/>
                                          </p:stCondLst>
                                        </p:cTn>
                                        <p:tgtEl>
                                          <p:spTgt spid="379908">
                                            <p:txEl>
                                              <p:pRg st="3" end="3"/>
                                            </p:txEl>
                                          </p:spTgt>
                                        </p:tgtEl>
                                        <p:attrNameLst>
                                          <p:attrName>style.visibility</p:attrName>
                                        </p:attrNameLst>
                                      </p:cBhvr>
                                      <p:to>
                                        <p:strVal val="visible"/>
                                      </p:to>
                                    </p:set>
                                    <p:animEffect transition="in" filter="dissolve">
                                      <p:cBhvr>
                                        <p:cTn id="13" dur="500"/>
                                        <p:tgtEl>
                                          <p:spTgt spid="379908">
                                            <p:txEl>
                                              <p:pRg st="3" end="3"/>
                                            </p:txEl>
                                          </p:spTgt>
                                        </p:tgtEl>
                                      </p:cBhvr>
                                    </p:animEffect>
                                  </p:childTnLst>
                                  <p:subTnLst>
                                    <p:animClr clrSpc="rgb" dir="cw">
                                      <p:cBhvr override="childStyle">
                                        <p:cTn dur="1" fill="hold" display="0" masterRel="nextClick" afterEffect="1"/>
                                        <p:tgtEl>
                                          <p:spTgt spid="379908">
                                            <p:txEl>
                                              <p:pRg st="3" end="3"/>
                                            </p:txEl>
                                          </p:spTgt>
                                        </p:tgtEl>
                                        <p:attrNameLst>
                                          <p:attrName>ppt_c</p:attrName>
                                        </p:attrNameLst>
                                      </p:cBhvr>
                                      <p:to>
                                        <a:srgbClr val="A7A9BD"/>
                                      </p:to>
                                    </p:animClr>
                                  </p:subTnLst>
                                </p:cTn>
                              </p:par>
                              <p:par>
                                <p:cTn id="14" presetID="9" presetClass="entr" presetSubtype="0" fill="hold" grpId="0" nodeType="withEffect">
                                  <p:stCondLst>
                                    <p:cond delay="0"/>
                                  </p:stCondLst>
                                  <p:childTnLst>
                                    <p:set>
                                      <p:cBhvr>
                                        <p:cTn id="15" dur="1" fill="hold">
                                          <p:stCondLst>
                                            <p:cond delay="0"/>
                                          </p:stCondLst>
                                        </p:cTn>
                                        <p:tgtEl>
                                          <p:spTgt spid="379908">
                                            <p:txEl>
                                              <p:pRg st="4" end="4"/>
                                            </p:txEl>
                                          </p:spTgt>
                                        </p:tgtEl>
                                        <p:attrNameLst>
                                          <p:attrName>style.visibility</p:attrName>
                                        </p:attrNameLst>
                                      </p:cBhvr>
                                      <p:to>
                                        <p:strVal val="visible"/>
                                      </p:to>
                                    </p:set>
                                    <p:animEffect transition="in" filter="dissolve">
                                      <p:cBhvr>
                                        <p:cTn id="16" dur="500"/>
                                        <p:tgtEl>
                                          <p:spTgt spid="379908">
                                            <p:txEl>
                                              <p:pRg st="4" end="4"/>
                                            </p:txEl>
                                          </p:spTgt>
                                        </p:tgtEl>
                                      </p:cBhvr>
                                    </p:animEffect>
                                  </p:childTnLst>
                                  <p:subTnLst>
                                    <p:animClr clrSpc="rgb" dir="cw">
                                      <p:cBhvr override="childStyle">
                                        <p:cTn dur="1" fill="hold" display="0" masterRel="nextClick" afterEffect="1"/>
                                        <p:tgtEl>
                                          <p:spTgt spid="379908">
                                            <p:txEl>
                                              <p:pRg st="4" end="4"/>
                                            </p:txEl>
                                          </p:spTgt>
                                        </p:tgtEl>
                                        <p:attrNameLst>
                                          <p:attrName>ppt_c</p:attrName>
                                        </p:attrNameLst>
                                      </p:cBhvr>
                                      <p:to>
                                        <a:srgbClr val="A7A9BD"/>
                                      </p:to>
                                    </p:animClr>
                                  </p:subTnLst>
                                </p:cTn>
                              </p:par>
                              <p:par>
                                <p:cTn id="17" presetID="9" presetClass="entr" presetSubtype="0" fill="hold" grpId="0" nodeType="withEffect">
                                  <p:stCondLst>
                                    <p:cond delay="0"/>
                                  </p:stCondLst>
                                  <p:childTnLst>
                                    <p:set>
                                      <p:cBhvr>
                                        <p:cTn id="18" dur="1" fill="hold">
                                          <p:stCondLst>
                                            <p:cond delay="0"/>
                                          </p:stCondLst>
                                        </p:cTn>
                                        <p:tgtEl>
                                          <p:spTgt spid="379908">
                                            <p:txEl>
                                              <p:pRg st="5" end="5"/>
                                            </p:txEl>
                                          </p:spTgt>
                                        </p:tgtEl>
                                        <p:attrNameLst>
                                          <p:attrName>style.visibility</p:attrName>
                                        </p:attrNameLst>
                                      </p:cBhvr>
                                      <p:to>
                                        <p:strVal val="visible"/>
                                      </p:to>
                                    </p:set>
                                    <p:animEffect transition="in" filter="dissolve">
                                      <p:cBhvr>
                                        <p:cTn id="19" dur="500"/>
                                        <p:tgtEl>
                                          <p:spTgt spid="379908">
                                            <p:txEl>
                                              <p:pRg st="5" end="5"/>
                                            </p:txEl>
                                          </p:spTgt>
                                        </p:tgtEl>
                                      </p:cBhvr>
                                    </p:animEffect>
                                  </p:childTnLst>
                                  <p:subTnLst>
                                    <p:animClr clrSpc="rgb" dir="cw">
                                      <p:cBhvr override="childStyle">
                                        <p:cTn dur="1" fill="hold" display="0" masterRel="nextClick" afterEffect="1"/>
                                        <p:tgtEl>
                                          <p:spTgt spid="379908">
                                            <p:txEl>
                                              <p:pRg st="5" end="5"/>
                                            </p:txEl>
                                          </p:spTgt>
                                        </p:tgtEl>
                                        <p:attrNameLst>
                                          <p:attrName>ppt_c</p:attrName>
                                        </p:attrNameLst>
                                      </p:cBhvr>
                                      <p:to>
                                        <a:srgbClr val="A7A9BD"/>
                                      </p:to>
                                    </p:animClr>
                                  </p:subTnLst>
                                </p:cTn>
                              </p:par>
                              <p:par>
                                <p:cTn id="20" presetID="9" presetClass="entr" presetSubtype="0" fill="hold" grpId="0" nodeType="withEffect">
                                  <p:stCondLst>
                                    <p:cond delay="0"/>
                                  </p:stCondLst>
                                  <p:childTnLst>
                                    <p:set>
                                      <p:cBhvr>
                                        <p:cTn id="21" dur="1" fill="hold">
                                          <p:stCondLst>
                                            <p:cond delay="0"/>
                                          </p:stCondLst>
                                        </p:cTn>
                                        <p:tgtEl>
                                          <p:spTgt spid="379908">
                                            <p:txEl>
                                              <p:pRg st="6" end="6"/>
                                            </p:txEl>
                                          </p:spTgt>
                                        </p:tgtEl>
                                        <p:attrNameLst>
                                          <p:attrName>style.visibility</p:attrName>
                                        </p:attrNameLst>
                                      </p:cBhvr>
                                      <p:to>
                                        <p:strVal val="visible"/>
                                      </p:to>
                                    </p:set>
                                    <p:animEffect transition="in" filter="dissolve">
                                      <p:cBhvr>
                                        <p:cTn id="22" dur="500"/>
                                        <p:tgtEl>
                                          <p:spTgt spid="379908">
                                            <p:txEl>
                                              <p:pRg st="6" end="6"/>
                                            </p:txEl>
                                          </p:spTgt>
                                        </p:tgtEl>
                                      </p:cBhvr>
                                    </p:animEffect>
                                  </p:childTnLst>
                                  <p:subTnLst>
                                    <p:animClr clrSpc="rgb" dir="cw">
                                      <p:cBhvr override="childStyle">
                                        <p:cTn dur="1" fill="hold" display="0" masterRel="nextClick" afterEffect="1"/>
                                        <p:tgtEl>
                                          <p:spTgt spid="379908">
                                            <p:txEl>
                                              <p:pRg st="6" end="6"/>
                                            </p:txEl>
                                          </p:spTgt>
                                        </p:tgtEl>
                                        <p:attrNameLst>
                                          <p:attrName>ppt_c</p:attrName>
                                        </p:attrNameLst>
                                      </p:cBhvr>
                                      <p:to>
                                        <a:srgbClr val="A7A9BD"/>
                                      </p:to>
                                    </p:animClr>
                                  </p:subTnLst>
                                </p:cTn>
                              </p:par>
                              <p:par>
                                <p:cTn id="23" presetID="9" presetClass="entr" presetSubtype="0" fill="hold" grpId="0" nodeType="withEffect">
                                  <p:stCondLst>
                                    <p:cond delay="0"/>
                                  </p:stCondLst>
                                  <p:childTnLst>
                                    <p:set>
                                      <p:cBhvr>
                                        <p:cTn id="24" dur="1" fill="hold">
                                          <p:stCondLst>
                                            <p:cond delay="0"/>
                                          </p:stCondLst>
                                        </p:cTn>
                                        <p:tgtEl>
                                          <p:spTgt spid="379908">
                                            <p:txEl>
                                              <p:pRg st="7" end="7"/>
                                            </p:txEl>
                                          </p:spTgt>
                                        </p:tgtEl>
                                        <p:attrNameLst>
                                          <p:attrName>style.visibility</p:attrName>
                                        </p:attrNameLst>
                                      </p:cBhvr>
                                      <p:to>
                                        <p:strVal val="visible"/>
                                      </p:to>
                                    </p:set>
                                    <p:animEffect transition="in" filter="dissolve">
                                      <p:cBhvr>
                                        <p:cTn id="25" dur="500"/>
                                        <p:tgtEl>
                                          <p:spTgt spid="379908">
                                            <p:txEl>
                                              <p:pRg st="7" end="7"/>
                                            </p:txEl>
                                          </p:spTgt>
                                        </p:tgtEl>
                                      </p:cBhvr>
                                    </p:animEffect>
                                  </p:childTnLst>
                                  <p:subTnLst>
                                    <p:animClr clrSpc="rgb" dir="cw">
                                      <p:cBhvr override="childStyle">
                                        <p:cTn dur="1" fill="hold" display="0" masterRel="nextClick" afterEffect="1"/>
                                        <p:tgtEl>
                                          <p:spTgt spid="379908">
                                            <p:txEl>
                                              <p:pRg st="7" end="7"/>
                                            </p:txEl>
                                          </p:spTgt>
                                        </p:tgtEl>
                                        <p:attrNameLst>
                                          <p:attrName>ppt_c</p:attrName>
                                        </p:attrNameLst>
                                      </p:cBhvr>
                                      <p:to>
                                        <a:srgbClr val="A7A9BD"/>
                                      </p:to>
                                    </p:animClr>
                                  </p:subTnLst>
                                </p:cTn>
                              </p:par>
                              <p:par>
                                <p:cTn id="26" presetID="9" presetClass="entr" presetSubtype="0" fill="hold" grpId="0" nodeType="withEffect">
                                  <p:stCondLst>
                                    <p:cond delay="0"/>
                                  </p:stCondLst>
                                  <p:childTnLst>
                                    <p:set>
                                      <p:cBhvr>
                                        <p:cTn id="27" dur="1" fill="hold">
                                          <p:stCondLst>
                                            <p:cond delay="0"/>
                                          </p:stCondLst>
                                        </p:cTn>
                                        <p:tgtEl>
                                          <p:spTgt spid="379908">
                                            <p:txEl>
                                              <p:pRg st="8" end="8"/>
                                            </p:txEl>
                                          </p:spTgt>
                                        </p:tgtEl>
                                        <p:attrNameLst>
                                          <p:attrName>style.visibility</p:attrName>
                                        </p:attrNameLst>
                                      </p:cBhvr>
                                      <p:to>
                                        <p:strVal val="visible"/>
                                      </p:to>
                                    </p:set>
                                    <p:animEffect transition="in" filter="dissolve">
                                      <p:cBhvr>
                                        <p:cTn id="28" dur="500"/>
                                        <p:tgtEl>
                                          <p:spTgt spid="379908">
                                            <p:txEl>
                                              <p:pRg st="8" end="8"/>
                                            </p:txEl>
                                          </p:spTgt>
                                        </p:tgtEl>
                                      </p:cBhvr>
                                    </p:animEffect>
                                  </p:childTnLst>
                                  <p:subTnLst>
                                    <p:animClr clrSpc="rgb" dir="cw">
                                      <p:cBhvr override="childStyle">
                                        <p:cTn dur="1" fill="hold" display="0" masterRel="nextClick" afterEffect="1"/>
                                        <p:tgtEl>
                                          <p:spTgt spid="379908">
                                            <p:txEl>
                                              <p:pRg st="8" end="8"/>
                                            </p:txEl>
                                          </p:spTgt>
                                        </p:tgtEl>
                                        <p:attrNameLst>
                                          <p:attrName>ppt_c</p:attrName>
                                        </p:attrNameLst>
                                      </p:cBhvr>
                                      <p:to>
                                        <a:srgbClr val="A7A9B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8"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7" name="Rectangle 3"/>
          <p:cNvSpPr>
            <a:spLocks noGrp="1" noChangeArrowheads="1"/>
          </p:cNvSpPr>
          <p:nvPr>
            <p:ph idx="1"/>
          </p:nvPr>
        </p:nvSpPr>
        <p:spPr/>
        <p:txBody>
          <a:bodyPr/>
          <a:lstStyle/>
          <a:p>
            <a:r>
              <a:rPr lang="en-US" sz="2400" dirty="0">
                <a:latin typeface="Arial" charset="0"/>
              </a:rPr>
              <a:t>As you think about what you bring to a partnership in terms of strengths, it is also important to consider what you bring in terms of other characteristics as well. </a:t>
            </a:r>
          </a:p>
          <a:p>
            <a:pPr>
              <a:buNone/>
            </a:pPr>
            <a:endParaRPr lang="en-US" sz="2400" dirty="0" smtClean="0">
              <a:latin typeface="Arial" charset="0"/>
            </a:endParaRPr>
          </a:p>
          <a:p>
            <a:pPr>
              <a:buNone/>
            </a:pPr>
            <a:r>
              <a:rPr lang="en-US" sz="2400" dirty="0" smtClean="0">
                <a:latin typeface="Arial" charset="0"/>
              </a:rPr>
              <a:t>What </a:t>
            </a:r>
            <a:r>
              <a:rPr lang="en-US" sz="2400" dirty="0">
                <a:latin typeface="Arial" charset="0"/>
              </a:rPr>
              <a:t>are some of those characteristics:</a:t>
            </a:r>
          </a:p>
          <a:p>
            <a:pPr>
              <a:buNone/>
            </a:pPr>
            <a:r>
              <a:rPr lang="en-US" sz="2400" dirty="0">
                <a:latin typeface="Arial" charset="0"/>
              </a:rPr>
              <a:t>1.</a:t>
            </a:r>
          </a:p>
          <a:p>
            <a:pPr>
              <a:buNone/>
            </a:pPr>
            <a:r>
              <a:rPr lang="en-US" sz="2400" dirty="0">
                <a:latin typeface="Arial" charset="0"/>
              </a:rPr>
              <a:t>2.</a:t>
            </a:r>
          </a:p>
          <a:p>
            <a:pPr>
              <a:buNone/>
            </a:pPr>
            <a:r>
              <a:rPr lang="en-US" sz="2400" dirty="0">
                <a:latin typeface="Arial" charset="0"/>
              </a:rPr>
              <a:t>3</a:t>
            </a:r>
            <a:r>
              <a:rPr lang="en-US" sz="2400" dirty="0" smtClean="0">
                <a:latin typeface="Arial" charset="0"/>
              </a:rPr>
              <a:t>.</a:t>
            </a:r>
            <a:endParaRPr lang="en-US" sz="2400" dirty="0">
              <a:latin typeface="Arial" charset="0"/>
            </a:endParaRPr>
          </a:p>
          <a:p>
            <a:endParaRPr lang="en-US" sz="2400" dirty="0">
              <a:latin typeface="Arial" charset="0"/>
            </a:endParaRPr>
          </a:p>
          <a:p>
            <a:endParaRPr lang="en-US" dirty="0"/>
          </a:p>
        </p:txBody>
      </p:sp>
      <p:sp>
        <p:nvSpPr>
          <p:cNvPr id="420866" name="Rectangle 2"/>
          <p:cNvSpPr>
            <a:spLocks noGrp="1" noChangeArrowheads="1"/>
          </p:cNvSpPr>
          <p:nvPr>
            <p:ph type="title"/>
          </p:nvPr>
        </p:nvSpPr>
        <p:spPr>
          <a:xfrm>
            <a:off x="182563" y="0"/>
            <a:ext cx="8726487" cy="685800"/>
          </a:xfrm>
        </p:spPr>
        <p:txBody>
          <a:bodyPr>
            <a:normAutofit fontScale="90000"/>
          </a:bodyPr>
          <a:lstStyle/>
          <a:p>
            <a:pPr algn="r"/>
            <a:r>
              <a:rPr lang="en-US" sz="2400" b="1" dirty="0">
                <a:latin typeface="Arial" charset="0"/>
              </a:rPr>
              <a:t>Nonprofit - Business - Government  </a:t>
            </a:r>
            <a:br>
              <a:rPr lang="en-US" sz="2400" b="1" dirty="0">
                <a:latin typeface="Arial" charset="0"/>
              </a:rPr>
            </a:br>
            <a:r>
              <a:rPr lang="en-US" sz="2400" b="1" dirty="0">
                <a:latin typeface="Arial" charset="0"/>
              </a:rPr>
              <a:t>Cultural Differences for Multi-Sector Partnerships</a:t>
            </a:r>
          </a:p>
        </p:txBody>
      </p:sp>
      <p:pic>
        <p:nvPicPr>
          <p:cNvPr id="25602" name="Picture 2" descr="https://nvoad.communityos.org/cms/files/os114/p75/CommitteeImg.jpg"/>
          <p:cNvPicPr>
            <a:picLocks noChangeAspect="1" noChangeArrowheads="1"/>
          </p:cNvPicPr>
          <p:nvPr/>
        </p:nvPicPr>
        <p:blipFill>
          <a:blip r:embed="rId2" cstate="print"/>
          <a:srcRect/>
          <a:stretch>
            <a:fillRect/>
          </a:stretch>
        </p:blipFill>
        <p:spPr bwMode="auto">
          <a:xfrm>
            <a:off x="4800600" y="3810000"/>
            <a:ext cx="3810000" cy="2543175"/>
          </a:xfrm>
          <a:prstGeom prst="rect">
            <a:avLst/>
          </a:prstGeom>
          <a:ln>
            <a:noFill/>
          </a:ln>
          <a:effectLst>
            <a:softEdge rad="112500"/>
          </a:effectLst>
        </p:spPr>
      </p:pic>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
  <TotalTime>50</TotalTime>
  <Words>2640</Words>
  <Application>Microsoft Office PowerPoint</Application>
  <PresentationFormat>On-screen Show (4:3)</PresentationFormat>
  <Paragraphs>247</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National Voluntary Organizations Active in Disaster</vt:lpstr>
      <vt:lpstr>Presentation Objectives</vt:lpstr>
      <vt:lpstr>Working Definition of Partnership ...</vt:lpstr>
      <vt:lpstr>Identifying Traits of Successful Partnerships with Government    </vt:lpstr>
      <vt:lpstr>Activities of a Successful Partnership with Government </vt:lpstr>
      <vt:lpstr>Relationship Building</vt:lpstr>
      <vt:lpstr>Nonprofit-Business-Government Cultural Differences for Multi-Sector Partnerships</vt:lpstr>
      <vt:lpstr>Nonprofit - Business - Government   Cultural Differences for Multi-Sector Partnerships</vt:lpstr>
      <vt:lpstr>Nonprofit - Business - Government   Cultural Differences for Multi-Sector Partnerships</vt:lpstr>
      <vt:lpstr>Standards for Partnership Excellence </vt:lpstr>
      <vt:lpstr>Standards for Partnership Excellence</vt:lpstr>
      <vt:lpstr>1. Manage the partnership’s work with a plan that drives toward outcomes.</vt:lpstr>
      <vt:lpstr>2. Foster and manage the partnership’s working relationships as thoroughly as the partnership’s work. </vt:lpstr>
      <vt:lpstr>3. Engage volunteers effectively throughout the work of the partnership.</vt:lpstr>
      <vt:lpstr>5 Steps to Begin Successful Partnerships</vt:lpstr>
      <vt:lpstr>5 Steps to Begin Successful Partnerships</vt:lpstr>
      <vt:lpstr>5 Steps to Begin Successful Partnerships</vt:lpstr>
      <vt:lpstr>5 Steps to Begin Successful Partnerships</vt:lpstr>
      <vt:lpstr>Start a relationship off right …match making for partnerships</vt:lpstr>
      <vt:lpstr>Stoop Speech</vt:lpstr>
      <vt:lpstr>Manage the relationships,  not just the deal</vt:lpstr>
      <vt:lpstr>Think Long Term</vt:lpstr>
      <vt:lpstr>Questions</vt:lpstr>
    </vt:vector>
  </TitlesOfParts>
  <Company>American Red Cross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Voluntary Organizations Active in Disaster</dc:title>
  <dc:creator>jono.anzalone</dc:creator>
  <cp:lastModifiedBy>Cara Howard</cp:lastModifiedBy>
  <cp:revision>11</cp:revision>
  <dcterms:created xsi:type="dcterms:W3CDTF">2013-03-22T01:39:53Z</dcterms:created>
  <dcterms:modified xsi:type="dcterms:W3CDTF">2013-05-09T18:17:42Z</dcterms:modified>
</cp:coreProperties>
</file>